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</p:sldIdLst>
  <p:sldSz cx="18288000" cy="10287000"/>
  <p:notesSz cx="6858000" cy="9144000"/>
  <p:embeddedFontLst>
    <p:embeddedFont>
      <p:font typeface="League Spartan" charset="1" panose="00000800000000000000"/>
      <p:regular r:id="rId38"/>
    </p:embeddedFont>
    <p:embeddedFont>
      <p:font typeface="Fredoka" charset="1" panose="02000000000000000000"/>
      <p:regular r:id="rId39"/>
    </p:embeddedFont>
    <p:embeddedFont>
      <p:font typeface="Open Sans Bold" charset="1" panose="020B0806030504020204"/>
      <p:regular r:id="rId40"/>
    </p:embeddedFont>
    <p:embeddedFont>
      <p:font typeface="Code Pro" charset="1" panose="00000500000000000000"/>
      <p:regular r:id="rId41"/>
    </p:embeddedFont>
    <p:embeddedFont>
      <p:font typeface="Open Sans" charset="1" panose="020B0606030504020204"/>
      <p:regular r:id="rId42"/>
    </p:embeddedFont>
    <p:embeddedFont>
      <p:font typeface="Open Sans Bold Italics" charset="1" panose="020B0806030504020204"/>
      <p:regular r:id="rId43"/>
    </p:embeddedFont>
    <p:embeddedFont>
      <p:font typeface="Arial" charset="1" panose="020B0502020202020204"/>
      <p:regular r:id="rId44"/>
    </p:embeddedFont>
    <p:embeddedFont>
      <p:font typeface="Arimo" charset="1" panose="020B0604020202020204"/>
      <p:regular r:id="rId4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44" Target="fonts/font44.fntdata" Type="http://schemas.openxmlformats.org/officeDocument/2006/relationships/font"/><Relationship Id="rId45" Target="fonts/font45.fntdata" Type="http://schemas.openxmlformats.org/officeDocument/2006/relationships/font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6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https://pt.stackoverflow.com/questions/57309/o-que-faz-uma-linguagem-ser-considerada-de-baixo-alto-n%c3%advel/57325#57325" TargetMode="External" Type="http://schemas.openxmlformats.org/officeDocument/2006/relationships/hyperlink"/><Relationship Id="rId5" Target="https://pt.stackoverflow.com/questions/479863/por-que-a-linguagem-c-%C3%A9-considerada-como-uma-linguagem-de-m%C3%A9dio-n%C3%ADvel" TargetMode="External" Type="http://schemas.openxmlformats.org/officeDocument/2006/relationships/hyperlink"/><Relationship Id="rId6" Target="../media/image17.png" Type="http://schemas.openxmlformats.org/officeDocument/2006/relationships/image"/><Relationship Id="rId7" Target="../media/image18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9.png" Type="http://schemas.openxmlformats.org/officeDocument/2006/relationships/image"/><Relationship Id="rId5" Target="../media/image20.png" Type="http://schemas.openxmlformats.org/officeDocument/2006/relationships/image"/><Relationship Id="rId6" Target="../media/image21.png" Type="http://schemas.openxmlformats.org/officeDocument/2006/relationships/image"/><Relationship Id="rId7" Target="../media/image22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23.png" Type="http://schemas.openxmlformats.org/officeDocument/2006/relationships/image"/><Relationship Id="rId5" Target="../media/image24.png" Type="http://schemas.openxmlformats.org/officeDocument/2006/relationships/image"/><Relationship Id="rId6" Target="../media/image25.sv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26.png" Type="http://schemas.openxmlformats.org/officeDocument/2006/relationships/image"/><Relationship Id="rId5" Target="../media/image27.png" Type="http://schemas.openxmlformats.org/officeDocument/2006/relationships/image"/><Relationship Id="rId6" Target="../media/image28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7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Relationship Id="rId5" Target="../media/image24.png" Type="http://schemas.openxmlformats.org/officeDocument/2006/relationships/image"/><Relationship Id="rId6" Target="../media/image25.sv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Relationship Id="rId5" Target="../media/image22.png" Type="http://schemas.openxmlformats.org/officeDocument/2006/relationships/image"/><Relationship Id="rId6" Target="../media/image31.png" Type="http://schemas.openxmlformats.org/officeDocument/2006/relationships/image"/><Relationship Id="rId7" Target="../media/image32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Relationship Id="rId3" Target="https://survey.stackoverflow.co/2024/technology#most-popular-technologies-language-prof" TargetMode="External" Type="http://schemas.openxmlformats.org/officeDocument/2006/relationships/hyperlink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png" Type="http://schemas.openxmlformats.org/officeDocument/2006/relationships/image"/><Relationship Id="rId3" Target="https://pesquisa.codigofonte.com.br/2024#languages" TargetMode="External" Type="http://schemas.openxmlformats.org/officeDocument/2006/relationships/hyperlink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png" Type="http://schemas.openxmlformats.org/officeDocument/2006/relationships/image"/><Relationship Id="rId3" Target="https://pesquisa.codigofonte.com.br/2024#languages" TargetMode="External" Type="http://schemas.openxmlformats.org/officeDocument/2006/relationships/hyperlink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36.png" Type="http://schemas.openxmlformats.org/officeDocument/2006/relationships/image"/><Relationship Id="rId5" Target="../media/image37.png" Type="http://schemas.openxmlformats.org/officeDocument/2006/relationships/image"/><Relationship Id="rId6" Target="../media/image38.svg" Type="http://schemas.openxmlformats.org/officeDocument/2006/relationships/image"/><Relationship Id="rId7" Target="https://pt.wikipedia.org/wiki/Hacker" TargetMode="External" Type="http://schemas.openxmlformats.org/officeDocument/2006/relationships/hyperlink"/><Relationship Id="rId8" Target="https://pt.wikipedia.org/wiki/Unix" TargetMode="External" Type="http://schemas.openxmlformats.org/officeDocument/2006/relationships/hyperlink"/><Relationship Id="rId9" Target="https://pt.wikipedia.org/wiki/Monty_Python%27s_Flying_Circus" TargetMode="External" Type="http://schemas.openxmlformats.org/officeDocument/2006/relationships/hyperlink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39.png" Type="http://schemas.openxmlformats.org/officeDocument/2006/relationships/image"/><Relationship Id="rId5" Target="../media/image40.png" Type="http://schemas.openxmlformats.org/officeDocument/2006/relationships/image"/><Relationship Id="rId6" Target="../media/image41.sv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2.pn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https://universidadedatecnologia.com.br/o-que-e-linguagem-de-programacao/" TargetMode="External" Type="http://schemas.openxmlformats.org/officeDocument/2006/relationships/hyperlink"/><Relationship Id="rId3" Target="https://universidadedatecnologia.com.br/o-que-e-linguagem-de-programacao/" TargetMode="External" Type="http://schemas.openxmlformats.org/officeDocument/2006/relationships/hyperlink"/><Relationship Id="rId4" Target="https://universidadedatecnologia.com.br/o-que-e-linguagem-de-programacao/" TargetMode="External" Type="http://schemas.openxmlformats.org/officeDocument/2006/relationships/hyperlink"/><Relationship Id="rId5" Target="https://universidadedatecnologia.com.br/o-que-e-linguagem-de-programacao/" TargetMode="External" Type="http://schemas.openxmlformats.org/officeDocument/2006/relationships/hyperlink"/><Relationship Id="rId6" Target="https://universidadedatecnologia.com.br/o-que-e-linguagem-de-programacao/" TargetMode="External" Type="http://schemas.openxmlformats.org/officeDocument/2006/relationships/hyperlink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https://www.dio.me/articles/linguagens-de-baixo-e-alto-nivel-o-que-sao-e-qual-a-diferenca" TargetMode="External" Type="http://schemas.openxmlformats.org/officeDocument/2006/relationships/hyperlink"/><Relationship Id="rId3" Target="https://docentes.ifrn.edu.br/elieziosoares/disciplinas/fundamentos-de-logica-e-algoritmos-1/aula-08-introducao-a-algoritmos/view" TargetMode="External" Type="http://schemas.openxmlformats.org/officeDocument/2006/relationships/hyperlink"/><Relationship Id="rId4" Target="https://www.dio.me/articles/linguagem-compilada-x-linguagem-interpretada-entenda-as-diferencas" TargetMode="External" Type="http://schemas.openxmlformats.org/officeDocument/2006/relationships/hyperlink"/><Relationship Id="rId5" Target="https://ebaconline.com.br/blog/linguagem-de-programacao" TargetMode="External" Type="http://schemas.openxmlformats.org/officeDocument/2006/relationships/hyperlink"/><Relationship Id="rId6" Target="https://www.if.ufrgs.br/~betz/fis01226/aula1/textoa1.htm" TargetMode="External" Type="http://schemas.openxmlformats.org/officeDocument/2006/relationships/hyperlink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8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9.png" Type="http://schemas.openxmlformats.org/officeDocument/2006/relationships/image"/><Relationship Id="rId5" Target="../media/image10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13.png" Type="http://schemas.openxmlformats.org/officeDocument/2006/relationships/image"/><Relationship Id="rId7" Target="../media/image14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84C6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6933333"/>
          </a:xfrm>
          <a:custGeom>
            <a:avLst/>
            <a:gdLst/>
            <a:ahLst/>
            <a:cxnLst/>
            <a:rect r="r" b="b" t="t" l="l"/>
            <a:pathLst>
              <a:path h="16933333" w="18288000">
                <a:moveTo>
                  <a:pt x="0" y="0"/>
                </a:moveTo>
                <a:lnTo>
                  <a:pt x="18288000" y="0"/>
                </a:lnTo>
                <a:lnTo>
                  <a:pt x="18288000" y="16933333"/>
                </a:lnTo>
                <a:lnTo>
                  <a:pt x="0" y="169333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001213" y="2214152"/>
            <a:ext cx="6035928" cy="6003005"/>
          </a:xfrm>
          <a:custGeom>
            <a:avLst/>
            <a:gdLst/>
            <a:ahLst/>
            <a:cxnLst/>
            <a:rect r="r" b="b" t="t" l="l"/>
            <a:pathLst>
              <a:path h="6003005" w="6035928">
                <a:moveTo>
                  <a:pt x="0" y="0"/>
                </a:moveTo>
                <a:lnTo>
                  <a:pt x="6035928" y="0"/>
                </a:lnTo>
                <a:lnTo>
                  <a:pt x="6035928" y="6003005"/>
                </a:lnTo>
                <a:lnTo>
                  <a:pt x="0" y="600300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961166" y="2141998"/>
            <a:ext cx="6035928" cy="6003005"/>
          </a:xfrm>
          <a:custGeom>
            <a:avLst/>
            <a:gdLst/>
            <a:ahLst/>
            <a:cxnLst/>
            <a:rect r="r" b="b" t="t" l="l"/>
            <a:pathLst>
              <a:path h="6003005" w="6035928">
                <a:moveTo>
                  <a:pt x="0" y="0"/>
                </a:moveTo>
                <a:lnTo>
                  <a:pt x="6035928" y="0"/>
                </a:lnTo>
                <a:lnTo>
                  <a:pt x="6035928" y="6003004"/>
                </a:lnTo>
                <a:lnTo>
                  <a:pt x="0" y="600300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957513" y="3868506"/>
            <a:ext cx="6540379" cy="18982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595"/>
              </a:lnSpc>
            </a:pPr>
            <a:r>
              <a:rPr lang="en-US" sz="11139">
                <a:solidFill>
                  <a:srgbClr val="E2E2E2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PYTHON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893315" y="3868506"/>
            <a:ext cx="6540379" cy="18982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595"/>
              </a:lnSpc>
            </a:pPr>
            <a:r>
              <a:rPr lang="en-US" sz="11139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PYTHON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416946" y="5402244"/>
            <a:ext cx="3493116" cy="6623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90"/>
              </a:lnSpc>
            </a:pPr>
            <a:r>
              <a:rPr lang="en-US" sz="3921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AULA MAGNA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84C6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165936" y="842609"/>
            <a:ext cx="6093364" cy="8597338"/>
          </a:xfrm>
          <a:custGeom>
            <a:avLst/>
            <a:gdLst/>
            <a:ahLst/>
            <a:cxnLst/>
            <a:rect r="r" b="b" t="t" l="l"/>
            <a:pathLst>
              <a:path h="8597338" w="6093364">
                <a:moveTo>
                  <a:pt x="0" y="0"/>
                </a:moveTo>
                <a:lnTo>
                  <a:pt x="6093364" y="0"/>
                </a:lnTo>
                <a:lnTo>
                  <a:pt x="6093364" y="8597338"/>
                </a:lnTo>
                <a:lnTo>
                  <a:pt x="0" y="85973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38627" y="1864860"/>
            <a:ext cx="4812312" cy="7286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37"/>
              </a:lnSpc>
              <a:spcBef>
                <a:spcPct val="0"/>
              </a:spcBef>
            </a:pPr>
            <a:r>
              <a:rPr lang="en-US" sz="424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PROGRAMAÇÃO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2678749"/>
            <a:ext cx="1732955" cy="5378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O que é?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3159443"/>
            <a:ext cx="9644479" cy="1362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2599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É a construção de instruções para os computadores realizarem tarefas. Essas instruções são codificadas em linguagens chamadas de Linguagens de Programação.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48554" y="5055553"/>
            <a:ext cx="4812312" cy="7286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37"/>
              </a:lnSpc>
              <a:spcBef>
                <a:spcPct val="0"/>
              </a:spcBef>
            </a:pPr>
            <a:r>
              <a:rPr lang="en-US" sz="424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PROGRAMADOR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48554" y="5869442"/>
            <a:ext cx="2093833" cy="5378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O que faz?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7602036"/>
            <a:ext cx="9644479" cy="1362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2599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O programador é quem codifica as instruções, além de ser capaz de resolver problemas através da construção de algoritmos, usando linguagens de programação.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444783" y="5869442"/>
            <a:ext cx="2804755" cy="5378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Só toma café?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48554" y="6421573"/>
            <a:ext cx="4523899" cy="5378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Formata computador?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618339" y="9486818"/>
            <a:ext cx="7507398" cy="297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https://www.aldeiarpg.com/t3719-distracao-piadas-de-programador-d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6978467"/>
            <a:ext cx="5135463" cy="5378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Arruma ar-condicionado?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84C6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612880" y="1028700"/>
            <a:ext cx="646420" cy="642894"/>
          </a:xfrm>
          <a:custGeom>
            <a:avLst/>
            <a:gdLst/>
            <a:ahLst/>
            <a:cxnLst/>
            <a:rect r="r" b="b" t="t" l="l"/>
            <a:pathLst>
              <a:path h="642894" w="646420">
                <a:moveTo>
                  <a:pt x="0" y="0"/>
                </a:moveTo>
                <a:lnTo>
                  <a:pt x="646420" y="0"/>
                </a:lnTo>
                <a:lnTo>
                  <a:pt x="646420" y="642894"/>
                </a:lnTo>
                <a:lnTo>
                  <a:pt x="0" y="6428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961644" y="4029723"/>
            <a:ext cx="6852614" cy="5887162"/>
          </a:xfrm>
          <a:custGeom>
            <a:avLst/>
            <a:gdLst/>
            <a:ahLst/>
            <a:cxnLst/>
            <a:rect r="r" b="b" t="t" l="l"/>
            <a:pathLst>
              <a:path h="5887162" w="6852614">
                <a:moveTo>
                  <a:pt x="0" y="0"/>
                </a:moveTo>
                <a:lnTo>
                  <a:pt x="6852614" y="0"/>
                </a:lnTo>
                <a:lnTo>
                  <a:pt x="6852614" y="5887162"/>
                </a:lnTo>
                <a:lnTo>
                  <a:pt x="0" y="58871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0" y="942975"/>
            <a:ext cx="13037892" cy="7286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37"/>
              </a:lnSpc>
              <a:spcBef>
                <a:spcPct val="0"/>
              </a:spcBef>
            </a:pPr>
            <a:r>
              <a:rPr lang="en-US" sz="424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LINGUAGEM DE PROGRAMAÇÃO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83092" y="2253745"/>
            <a:ext cx="1732955" cy="5378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O que é?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2959100"/>
            <a:ext cx="9644479" cy="2277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2599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Uma linguagem de programação é uma linguagem que possui como papel realizar a comunicação com uma máquina, ela é utilizada para definir um conjunto de instruções (algoritmos) que são utilizadas para o desenvolvimento de um software.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84C6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612880" y="1028700"/>
            <a:ext cx="646420" cy="642894"/>
          </a:xfrm>
          <a:custGeom>
            <a:avLst/>
            <a:gdLst/>
            <a:ahLst/>
            <a:cxnLst/>
            <a:rect r="r" b="b" t="t" l="l"/>
            <a:pathLst>
              <a:path h="642894" w="646420">
                <a:moveTo>
                  <a:pt x="0" y="0"/>
                </a:moveTo>
                <a:lnTo>
                  <a:pt x="646420" y="0"/>
                </a:lnTo>
                <a:lnTo>
                  <a:pt x="646420" y="642894"/>
                </a:lnTo>
                <a:lnTo>
                  <a:pt x="0" y="6428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0" y="942975"/>
            <a:ext cx="13037892" cy="7286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37"/>
              </a:lnSpc>
              <a:spcBef>
                <a:spcPct val="0"/>
              </a:spcBef>
            </a:pPr>
            <a:r>
              <a:rPr lang="en-US" sz="424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HARDWARE E SOFTWARE  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83603" y="2253745"/>
            <a:ext cx="2131933" cy="5378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Hardware: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2959100"/>
            <a:ext cx="11719745" cy="905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2599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Hardware é parte física do computador. </a:t>
            </a:r>
          </a:p>
          <a:p>
            <a:pPr algn="l">
              <a:lnSpc>
                <a:spcPts val="3639"/>
              </a:lnSpc>
            </a:pPr>
            <a:r>
              <a:rPr lang="en-US" sz="2599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Exemplo: Mouse, Teclado, Monitor, Fonte, Processador, etc...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64302" y="4410075"/>
            <a:ext cx="1942981" cy="5378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Software: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14924" y="5115430"/>
            <a:ext cx="11719745" cy="905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2599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Softaware são os programas do seu computador. </a:t>
            </a:r>
          </a:p>
          <a:p>
            <a:pPr algn="l">
              <a:lnSpc>
                <a:spcPts val="3639"/>
              </a:lnSpc>
            </a:pPr>
            <a:r>
              <a:rPr lang="en-US" sz="2599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Exemplo: Sistema operacional, Navegador de internet, etc...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093262" y="7261730"/>
            <a:ext cx="6101477" cy="11804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60"/>
              </a:lnSpc>
            </a:pPr>
            <a:r>
              <a:rPr lang="en-US" b="true" sz="3400" i="true">
                <a:solidFill>
                  <a:srgbClr val="FFFFFF"/>
                </a:solidFill>
                <a:latin typeface="Open Sans Bold Italics"/>
                <a:ea typeface="Open Sans Bold Italics"/>
                <a:cs typeface="Open Sans Bold Italics"/>
                <a:sym typeface="Open Sans Bold Italics"/>
              </a:rPr>
              <a:t>“Hardware é o que você chuta</a:t>
            </a:r>
          </a:p>
          <a:p>
            <a:pPr algn="ctr">
              <a:lnSpc>
                <a:spcPts val="4760"/>
              </a:lnSpc>
            </a:pPr>
            <a:r>
              <a:rPr lang="en-US" b="true" sz="3400" i="true">
                <a:solidFill>
                  <a:srgbClr val="FFFFFF"/>
                </a:solidFill>
                <a:latin typeface="Open Sans Bold Italics"/>
                <a:ea typeface="Open Sans Bold Italics"/>
                <a:cs typeface="Open Sans Bold Italics"/>
                <a:sym typeface="Open Sans Bold Italics"/>
              </a:rPr>
              <a:t>Software é o que você xinga”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84C6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612880" y="1028700"/>
            <a:ext cx="646420" cy="642894"/>
          </a:xfrm>
          <a:custGeom>
            <a:avLst/>
            <a:gdLst/>
            <a:ahLst/>
            <a:cxnLst/>
            <a:rect r="r" b="b" t="t" l="l"/>
            <a:pathLst>
              <a:path h="642894" w="646420">
                <a:moveTo>
                  <a:pt x="0" y="0"/>
                </a:moveTo>
                <a:lnTo>
                  <a:pt x="646420" y="0"/>
                </a:lnTo>
                <a:lnTo>
                  <a:pt x="646420" y="642894"/>
                </a:lnTo>
                <a:lnTo>
                  <a:pt x="0" y="6428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0" y="942975"/>
            <a:ext cx="13037892" cy="7286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37"/>
              </a:lnSpc>
              <a:spcBef>
                <a:spcPct val="0"/>
              </a:spcBef>
            </a:pPr>
            <a:r>
              <a:rPr lang="en-US" sz="424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TIPOS DE LINGUAGEM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572000" y="2382219"/>
            <a:ext cx="9144000" cy="5968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Linguagens de baixo nível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572000" y="4876029"/>
            <a:ext cx="9144000" cy="5968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Linguagens de alto nível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572000" y="3630795"/>
            <a:ext cx="9144000" cy="5968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Linguagens de médio nível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572000" y="7059065"/>
            <a:ext cx="9144000" cy="11804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60"/>
              </a:lnSpc>
            </a:pPr>
            <a:r>
              <a:rPr lang="en-US" b="true" sz="3400" i="true">
                <a:solidFill>
                  <a:srgbClr val="FFFFFF"/>
                </a:solidFill>
                <a:latin typeface="Open Sans Bold Italics"/>
                <a:ea typeface="Open Sans Bold Italics"/>
                <a:cs typeface="Open Sans Bold Italics"/>
                <a:sym typeface="Open Sans Bold Italics"/>
              </a:rPr>
              <a:t>Esses níveis não são muito bem definidos, podendo variar de autor para autor. 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84C6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612880" y="1028700"/>
            <a:ext cx="646420" cy="642894"/>
          </a:xfrm>
          <a:custGeom>
            <a:avLst/>
            <a:gdLst/>
            <a:ahLst/>
            <a:cxnLst/>
            <a:rect r="r" b="b" t="t" l="l"/>
            <a:pathLst>
              <a:path h="642894" w="646420">
                <a:moveTo>
                  <a:pt x="0" y="0"/>
                </a:moveTo>
                <a:lnTo>
                  <a:pt x="646420" y="0"/>
                </a:lnTo>
                <a:lnTo>
                  <a:pt x="646420" y="642894"/>
                </a:lnTo>
                <a:lnTo>
                  <a:pt x="0" y="6428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0" y="942975"/>
            <a:ext cx="13037892" cy="7286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37"/>
              </a:lnSpc>
              <a:spcBef>
                <a:spcPct val="0"/>
              </a:spcBef>
            </a:pPr>
            <a:r>
              <a:rPr lang="en-US" sz="424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LINGUAGENS DE BAIXO NÍVEL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2409665"/>
            <a:ext cx="16230600" cy="5477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1337" indent="-280669" lvl="1">
              <a:lnSpc>
                <a:spcPts val="3639"/>
              </a:lnSpc>
              <a:buFont typeface="Arial"/>
              <a:buChar char="•"/>
            </a:pPr>
            <a:r>
              <a:rPr lang="en-US" b="true" sz="25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Linguagem de máquina: </a:t>
            </a:r>
          </a:p>
          <a:p>
            <a:pPr algn="l" marL="1122675" indent="-374225" lvl="2">
              <a:lnSpc>
                <a:spcPts val="3639"/>
              </a:lnSpc>
              <a:buFont typeface="Arial"/>
              <a:buChar char="⚬"/>
            </a:pPr>
            <a:r>
              <a:rPr lang="en-US" b="true" sz="25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São lidas diretamente pelo computador, representadas em binário (0 e 1s).</a:t>
            </a:r>
          </a:p>
          <a:p>
            <a:pPr algn="l" marL="1122675" indent="-374225" lvl="2">
              <a:lnSpc>
                <a:spcPts val="3639"/>
              </a:lnSpc>
              <a:buFont typeface="Arial"/>
              <a:buChar char="⚬"/>
            </a:pPr>
            <a:r>
              <a:rPr lang="en-US" b="true" sz="25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Não é compreensível para ao ser humano.</a:t>
            </a:r>
          </a:p>
          <a:p>
            <a:pPr algn="l" marL="1122675" indent="-374225" lvl="2">
              <a:lnSpc>
                <a:spcPts val="3639"/>
              </a:lnSpc>
              <a:buFont typeface="Arial"/>
              <a:buChar char="⚬"/>
            </a:pPr>
            <a:r>
              <a:rPr lang="en-US" b="true" sz="25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História:</a:t>
            </a:r>
          </a:p>
          <a:p>
            <a:pPr algn="l" marL="1684012" indent="-421003" lvl="3">
              <a:lnSpc>
                <a:spcPts val="3639"/>
              </a:lnSpc>
              <a:buFont typeface="Arial"/>
              <a:buChar char="￭"/>
            </a:pPr>
            <a:r>
              <a:rPr lang="en-US" b="true" sz="25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No passado, um sistema de válvulas que ligavam e desligavam representavam isso: </a:t>
            </a:r>
          </a:p>
          <a:p>
            <a:pPr algn="l" marL="2245349" indent="-449070" lvl="4">
              <a:lnSpc>
                <a:spcPts val="3639"/>
              </a:lnSpc>
              <a:buFont typeface="Arial"/>
              <a:buChar char="•"/>
            </a:pPr>
            <a:r>
              <a:rPr lang="en-US" b="true" sz="25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Quando estava desligado = 0</a:t>
            </a:r>
          </a:p>
          <a:p>
            <a:pPr algn="l" marL="2245349" indent="-449070" lvl="4">
              <a:lnSpc>
                <a:spcPts val="3639"/>
              </a:lnSpc>
              <a:buFont typeface="Arial"/>
              <a:buChar char="•"/>
            </a:pPr>
            <a:r>
              <a:rPr lang="en-US" b="true" sz="25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Quando estava ligado = 1</a:t>
            </a:r>
          </a:p>
          <a:p>
            <a:pPr algn="l" marL="561337" indent="-280669" lvl="1">
              <a:lnSpc>
                <a:spcPts val="3639"/>
              </a:lnSpc>
              <a:buFont typeface="Arial"/>
              <a:buChar char="•"/>
            </a:pPr>
            <a:r>
              <a:rPr lang="en-US" b="true" sz="25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Linguagem de montagem: </a:t>
            </a:r>
          </a:p>
          <a:p>
            <a:pPr algn="l" marL="1122675" indent="-374225" lvl="2">
              <a:lnSpc>
                <a:spcPts val="3639"/>
              </a:lnSpc>
              <a:buFont typeface="Arial"/>
              <a:buChar char="⚬"/>
            </a:pPr>
            <a:r>
              <a:rPr lang="en-US" b="true" sz="25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Mais fácil compreensão ao ser humano, mas ainda díficil.</a:t>
            </a:r>
          </a:p>
          <a:p>
            <a:pPr algn="l" marL="1122675" indent="-374225" lvl="2">
              <a:lnSpc>
                <a:spcPts val="3639"/>
              </a:lnSpc>
              <a:buFont typeface="Arial"/>
              <a:buChar char="⚬"/>
            </a:pPr>
            <a:r>
              <a:rPr lang="en-US" b="true" sz="25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Utiliza mnemônicos, é uma representação simbólica que facilita a compreensão comparada com o binário.</a:t>
            </a:r>
          </a:p>
          <a:p>
            <a:pPr algn="l" marL="1122675" indent="-374225" lvl="2">
              <a:lnSpc>
                <a:spcPts val="3639"/>
              </a:lnSpc>
              <a:buFont typeface="Arial"/>
              <a:buChar char="⚬"/>
            </a:pPr>
            <a:r>
              <a:rPr lang="en-US" b="true" sz="25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Exemplo Assembly.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84C6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612880" y="1028700"/>
            <a:ext cx="646420" cy="642894"/>
          </a:xfrm>
          <a:custGeom>
            <a:avLst/>
            <a:gdLst/>
            <a:ahLst/>
            <a:cxnLst/>
            <a:rect r="r" b="b" t="t" l="l"/>
            <a:pathLst>
              <a:path h="642894" w="646420">
                <a:moveTo>
                  <a:pt x="0" y="0"/>
                </a:moveTo>
                <a:lnTo>
                  <a:pt x="646420" y="0"/>
                </a:lnTo>
                <a:lnTo>
                  <a:pt x="646420" y="642894"/>
                </a:lnTo>
                <a:lnTo>
                  <a:pt x="0" y="6428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614444"/>
            <a:ext cx="16230600" cy="8220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1337" indent="-280669" lvl="1">
              <a:lnSpc>
                <a:spcPts val="3639"/>
              </a:lnSpc>
              <a:buFont typeface="Arial"/>
              <a:buChar char="•"/>
            </a:pPr>
            <a:r>
              <a:rPr lang="en-US" b="true" sz="25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Linguagens que não se comunicam diretamente com a máquina, mas ainda não estão no alto nível.</a:t>
            </a:r>
          </a:p>
          <a:p>
            <a:pPr algn="l" marL="561337" indent="-280669" lvl="1">
              <a:lnSpc>
                <a:spcPts val="3639"/>
              </a:lnSpc>
              <a:buFont typeface="Arial"/>
              <a:buChar char="•"/>
            </a:pPr>
            <a:r>
              <a:rPr lang="en-US" b="true" sz="25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Exemplo de possíveis linguagens de médio nível:</a:t>
            </a:r>
          </a:p>
          <a:p>
            <a:pPr algn="l" marL="1122675" indent="-374225" lvl="2">
              <a:lnSpc>
                <a:spcPts val="3639"/>
              </a:lnSpc>
              <a:buFont typeface="Arial"/>
              <a:buChar char="⚬"/>
            </a:pPr>
            <a:r>
              <a:rPr lang="en-US" b="true" sz="25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C;</a:t>
            </a:r>
          </a:p>
          <a:p>
            <a:pPr algn="l" marL="1122675" indent="-374225" lvl="2">
              <a:lnSpc>
                <a:spcPts val="3639"/>
              </a:lnSpc>
              <a:buFont typeface="Arial"/>
              <a:buChar char="⚬"/>
            </a:pPr>
            <a:r>
              <a:rPr lang="en-US" b="true" sz="25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Fortran;</a:t>
            </a:r>
          </a:p>
          <a:p>
            <a:pPr algn="l" marL="1122675" indent="-374225" lvl="2">
              <a:lnSpc>
                <a:spcPts val="3639"/>
              </a:lnSpc>
              <a:buFont typeface="Arial"/>
              <a:buChar char="⚬"/>
            </a:pPr>
            <a:r>
              <a:rPr lang="en-US" b="true" sz="25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Assembly:</a:t>
            </a:r>
          </a:p>
          <a:p>
            <a:pPr algn="l" marL="1684012" indent="-421003" lvl="3">
              <a:lnSpc>
                <a:spcPts val="3639"/>
              </a:lnSpc>
              <a:buFont typeface="Arial"/>
              <a:buChar char="￭"/>
            </a:pPr>
            <a:r>
              <a:rPr lang="en-US" b="true" sz="25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Alguns autores consideram que somente binário é baixo nível, enquanto o assembly seria o nível médio;</a:t>
            </a:r>
          </a:p>
          <a:p>
            <a:pPr algn="l" marL="561337" indent="-280669" lvl="1">
              <a:lnSpc>
                <a:spcPts val="3639"/>
              </a:lnSpc>
              <a:buFont typeface="Arial"/>
              <a:buChar char="•"/>
            </a:pPr>
            <a:r>
              <a:rPr lang="en-US" b="true" sz="25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Em materiais diferentes, o C e Fortran podem ser definidos como alto nível.</a:t>
            </a:r>
          </a:p>
          <a:p>
            <a:pPr algn="l" marL="561337" indent="-280669" lvl="1">
              <a:lnSpc>
                <a:spcPts val="3639"/>
              </a:lnSpc>
              <a:buFont typeface="Arial"/>
              <a:buChar char="•"/>
            </a:pPr>
            <a:r>
              <a:rPr lang="en-US" b="true" sz="25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Como dito anteriormente, os níveis não são bem distintos, tendo autores que nem definem o “Médio Nível”. Só deixando o baixo e alto nível.</a:t>
            </a:r>
          </a:p>
          <a:p>
            <a:pPr algn="l">
              <a:lnSpc>
                <a:spcPts val="3639"/>
              </a:lnSpc>
            </a:pPr>
          </a:p>
          <a:p>
            <a:pPr algn="l" marL="561337" indent="-280669" lvl="1">
              <a:lnSpc>
                <a:spcPts val="3639"/>
              </a:lnSpc>
              <a:buFont typeface="Arial"/>
              <a:buChar char="•"/>
            </a:pPr>
            <a:r>
              <a:rPr lang="en-US" b="true" sz="25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Como exemplo sobre essas discussões, trouxe duas perguntas e respostas do stack overflow (site muito usado na área de programação).</a:t>
            </a:r>
          </a:p>
          <a:p>
            <a:pPr algn="l" marL="1122675" indent="-374225" lvl="2">
              <a:lnSpc>
                <a:spcPts val="3639"/>
              </a:lnSpc>
              <a:buFont typeface="Arial"/>
              <a:buChar char="⚬"/>
            </a:pPr>
            <a:r>
              <a:rPr lang="en-US" b="true" sz="2599" u="sng">
                <a:solidFill>
                  <a:srgbClr val="38B6FF"/>
                </a:solidFill>
                <a:latin typeface="Open Sans Bold"/>
                <a:ea typeface="Open Sans Bold"/>
                <a:cs typeface="Open Sans Bold"/>
                <a:sym typeface="Open Sans Bold"/>
                <a:hlinkClick r:id="rId4" tooltip="https://pt.stackoverflow.com/questions/57309/o-que-faz-uma-linguagem-ser-considerada-de-baixo-alto-n%c3%advel/57325#57325"/>
              </a:rPr>
              <a:t>https://pt.stackoverflow.com/questions/57309/o-que-faz-uma-linguagem-ser-considerada-de-baixo-alto-n%c3%advel/57325#57325</a:t>
            </a:r>
          </a:p>
          <a:p>
            <a:pPr algn="l" marL="1122675" indent="-374225" lvl="2">
              <a:lnSpc>
                <a:spcPts val="3639"/>
              </a:lnSpc>
              <a:buFont typeface="Arial"/>
              <a:buChar char="⚬"/>
            </a:pPr>
            <a:r>
              <a:rPr lang="en-US" b="true" sz="2599" u="sng">
                <a:solidFill>
                  <a:srgbClr val="38B6FF"/>
                </a:solidFill>
                <a:latin typeface="Open Sans Bold"/>
                <a:ea typeface="Open Sans Bold"/>
                <a:cs typeface="Open Sans Bold"/>
                <a:sym typeface="Open Sans Bold"/>
                <a:hlinkClick r:id="rId5" tooltip="https://pt.stackoverflow.com/questions/479863/por-que-a-linguagem-c-%C3%A9-considerada-como-uma-linguagem-de-m%C3%A9dio-n%C3%ADvel"/>
              </a:rPr>
              <a:t>https://pt.stackoverflow.com/questions/479863/por-que-a-linguagem-c-%C3%A9-considerada-como-uma-linguagem-de-m%C3%A9dio-n%C3%ADvel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0999495" y="227944"/>
            <a:ext cx="763843" cy="1176732"/>
          </a:xfrm>
          <a:custGeom>
            <a:avLst/>
            <a:gdLst/>
            <a:ahLst/>
            <a:cxnLst/>
            <a:rect r="r" b="b" t="t" l="l"/>
            <a:pathLst>
              <a:path h="1176732" w="763843">
                <a:moveTo>
                  <a:pt x="0" y="0"/>
                </a:moveTo>
                <a:lnTo>
                  <a:pt x="763843" y="0"/>
                </a:lnTo>
                <a:lnTo>
                  <a:pt x="763843" y="1176732"/>
                </a:lnTo>
                <a:lnTo>
                  <a:pt x="0" y="117673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0" y="676056"/>
            <a:ext cx="13037892" cy="7286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37"/>
              </a:lnSpc>
              <a:spcBef>
                <a:spcPct val="0"/>
              </a:spcBef>
            </a:pPr>
            <a:r>
              <a:rPr lang="en-US" sz="424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LINGUAGENS DE MÉDIO NÍVEL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84C6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612880" y="1028700"/>
            <a:ext cx="646420" cy="642894"/>
          </a:xfrm>
          <a:custGeom>
            <a:avLst/>
            <a:gdLst/>
            <a:ahLst/>
            <a:cxnLst/>
            <a:rect r="r" b="b" t="t" l="l"/>
            <a:pathLst>
              <a:path h="642894" w="646420">
                <a:moveTo>
                  <a:pt x="0" y="0"/>
                </a:moveTo>
                <a:lnTo>
                  <a:pt x="646420" y="0"/>
                </a:lnTo>
                <a:lnTo>
                  <a:pt x="646420" y="642894"/>
                </a:lnTo>
                <a:lnTo>
                  <a:pt x="0" y="6428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0" y="942975"/>
            <a:ext cx="13037892" cy="7286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37"/>
              </a:lnSpc>
              <a:spcBef>
                <a:spcPct val="0"/>
              </a:spcBef>
            </a:pPr>
            <a:r>
              <a:rPr lang="en-US" sz="424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LINGUAGENS DE ALTO NÍVEL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2409665"/>
            <a:ext cx="16230600" cy="5477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1337" indent="-280669" lvl="1">
              <a:lnSpc>
                <a:spcPts val="3639"/>
              </a:lnSpc>
              <a:buFont typeface="Arial"/>
              <a:buChar char="•"/>
            </a:pPr>
            <a:r>
              <a:rPr lang="en-US" b="true" sz="25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Linguagens de fácil compreensão ao ser humano.</a:t>
            </a:r>
          </a:p>
          <a:p>
            <a:pPr algn="l" marL="561337" indent="-280669" lvl="1">
              <a:lnSpc>
                <a:spcPts val="3639"/>
              </a:lnSpc>
              <a:buFont typeface="Arial"/>
              <a:buChar char="•"/>
            </a:pPr>
            <a:r>
              <a:rPr lang="en-US" b="true" sz="25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Possuem um maior nível de abstração em relação aos outro níveis.</a:t>
            </a:r>
          </a:p>
          <a:p>
            <a:pPr algn="l" marL="561337" indent="-280669" lvl="1">
              <a:lnSpc>
                <a:spcPts val="3639"/>
              </a:lnSpc>
              <a:buFont typeface="Arial"/>
              <a:buChar char="•"/>
            </a:pPr>
            <a:r>
              <a:rPr lang="en-US" b="true" sz="25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Possuem uma sintaxe para utilização muito bem definida.</a:t>
            </a:r>
          </a:p>
          <a:p>
            <a:pPr algn="l" marL="1122675" indent="-374225" lvl="2">
              <a:lnSpc>
                <a:spcPts val="3639"/>
              </a:lnSpc>
              <a:buFont typeface="Arial"/>
              <a:buChar char="⚬"/>
            </a:pPr>
            <a:r>
              <a:rPr lang="en-US" b="true" sz="25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Sintaxe é uma determinada forma de escrita para cada linguagem:</a:t>
            </a:r>
          </a:p>
          <a:p>
            <a:pPr algn="l" marL="1684012" indent="-421003" lvl="3">
              <a:lnSpc>
                <a:spcPts val="3639"/>
              </a:lnSpc>
              <a:buFont typeface="Arial"/>
              <a:buChar char="￭"/>
            </a:pPr>
            <a:r>
              <a:rPr lang="en-US" b="true" sz="25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Exemplo: Palavras chaves, abertura e fechamento de chaves, identação, etc...</a:t>
            </a:r>
          </a:p>
          <a:p>
            <a:pPr algn="l" marL="2245349" indent="-449070" lvl="4">
              <a:lnSpc>
                <a:spcPts val="3639"/>
              </a:lnSpc>
              <a:buFont typeface="Arial"/>
              <a:buChar char="•"/>
            </a:pPr>
            <a:r>
              <a:rPr lang="en-US" b="true" sz="25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Esses conceitos serão explicados futuramente em outros slides.</a:t>
            </a:r>
          </a:p>
          <a:p>
            <a:pPr algn="l" marL="561337" indent="-280669" lvl="1">
              <a:lnSpc>
                <a:spcPts val="3639"/>
              </a:lnSpc>
              <a:buFont typeface="Arial"/>
              <a:buChar char="•"/>
            </a:pPr>
            <a:r>
              <a:rPr lang="en-US" b="true" sz="25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Essas linguagens precisam de </a:t>
            </a:r>
            <a:r>
              <a:rPr lang="en-US" b="true" sz="2599" u="sng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compiladores</a:t>
            </a:r>
            <a:r>
              <a:rPr lang="en-US" b="true" sz="25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ou </a:t>
            </a:r>
            <a:r>
              <a:rPr lang="en-US" b="true" sz="2599" u="sng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interpretadores</a:t>
            </a:r>
            <a:r>
              <a:rPr lang="en-US" b="true" sz="25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para a sua leitura pelo computador.</a:t>
            </a:r>
          </a:p>
          <a:p>
            <a:pPr algn="l" marL="561337" indent="-280669" lvl="1">
              <a:lnSpc>
                <a:spcPts val="3639"/>
              </a:lnSpc>
              <a:buFont typeface="Arial"/>
              <a:buChar char="•"/>
            </a:pPr>
            <a:r>
              <a:rPr lang="en-US" b="true" sz="25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Exemplos de linguagens de alto nível:</a:t>
            </a:r>
          </a:p>
          <a:p>
            <a:pPr algn="l" marL="1122675" indent="-374225" lvl="2">
              <a:lnSpc>
                <a:spcPts val="3639"/>
              </a:lnSpc>
              <a:buFont typeface="Arial"/>
              <a:buChar char="⚬"/>
            </a:pPr>
            <a:r>
              <a:rPr lang="en-US" b="true" sz="25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Python, Java, JavaScript, Ruby, GO, Kotlin, etc...</a:t>
            </a:r>
          </a:p>
          <a:p>
            <a:pPr algn="l" marL="561337" indent="-280669" lvl="1">
              <a:lnSpc>
                <a:spcPts val="3639"/>
              </a:lnSpc>
              <a:buFont typeface="Arial"/>
              <a:buChar char="•"/>
            </a:pPr>
            <a:r>
              <a:rPr lang="en-US" b="true" sz="25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Essas linguagens são as mais utilizadas atualmente, pois facilitam as implementações e aprendizagem de novos conceitos e ferramentas.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84C6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612880" y="1028700"/>
            <a:ext cx="646420" cy="642894"/>
          </a:xfrm>
          <a:custGeom>
            <a:avLst/>
            <a:gdLst/>
            <a:ahLst/>
            <a:cxnLst/>
            <a:rect r="r" b="b" t="t" l="l"/>
            <a:pathLst>
              <a:path h="642894" w="646420">
                <a:moveTo>
                  <a:pt x="0" y="0"/>
                </a:moveTo>
                <a:lnTo>
                  <a:pt x="646420" y="0"/>
                </a:lnTo>
                <a:lnTo>
                  <a:pt x="646420" y="642894"/>
                </a:lnTo>
                <a:lnTo>
                  <a:pt x="0" y="6428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086845" y="8040204"/>
            <a:ext cx="571028" cy="643412"/>
          </a:xfrm>
          <a:custGeom>
            <a:avLst/>
            <a:gdLst/>
            <a:ahLst/>
            <a:cxnLst/>
            <a:rect r="r" b="b" t="t" l="l"/>
            <a:pathLst>
              <a:path h="643412" w="571028">
                <a:moveTo>
                  <a:pt x="0" y="0"/>
                </a:moveTo>
                <a:lnTo>
                  <a:pt x="571028" y="0"/>
                </a:lnTo>
                <a:lnTo>
                  <a:pt x="571028" y="643412"/>
                </a:lnTo>
                <a:lnTo>
                  <a:pt x="0" y="6434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062515" y="7966296"/>
            <a:ext cx="770714" cy="770714"/>
          </a:xfrm>
          <a:custGeom>
            <a:avLst/>
            <a:gdLst/>
            <a:ahLst/>
            <a:cxnLst/>
            <a:rect r="r" b="b" t="t" l="l"/>
            <a:pathLst>
              <a:path h="770714" w="770714">
                <a:moveTo>
                  <a:pt x="0" y="0"/>
                </a:moveTo>
                <a:lnTo>
                  <a:pt x="770714" y="0"/>
                </a:lnTo>
                <a:lnTo>
                  <a:pt x="770714" y="770714"/>
                </a:lnTo>
                <a:lnTo>
                  <a:pt x="0" y="77071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480624" y="8140738"/>
            <a:ext cx="690046" cy="603790"/>
          </a:xfrm>
          <a:custGeom>
            <a:avLst/>
            <a:gdLst/>
            <a:ahLst/>
            <a:cxnLst/>
            <a:rect r="r" b="b" t="t" l="l"/>
            <a:pathLst>
              <a:path h="603790" w="690046">
                <a:moveTo>
                  <a:pt x="0" y="0"/>
                </a:moveTo>
                <a:lnTo>
                  <a:pt x="690046" y="0"/>
                </a:lnTo>
                <a:lnTo>
                  <a:pt x="690046" y="603790"/>
                </a:lnTo>
                <a:lnTo>
                  <a:pt x="0" y="60379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28700" y="7976553"/>
            <a:ext cx="734280" cy="734280"/>
          </a:xfrm>
          <a:custGeom>
            <a:avLst/>
            <a:gdLst/>
            <a:ahLst/>
            <a:cxnLst/>
            <a:rect r="r" b="b" t="t" l="l"/>
            <a:pathLst>
              <a:path h="734280" w="734280">
                <a:moveTo>
                  <a:pt x="0" y="0"/>
                </a:moveTo>
                <a:lnTo>
                  <a:pt x="734280" y="0"/>
                </a:lnTo>
                <a:lnTo>
                  <a:pt x="734280" y="734280"/>
                </a:lnTo>
                <a:lnTo>
                  <a:pt x="0" y="73428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942975"/>
            <a:ext cx="7130197" cy="730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37"/>
              </a:lnSpc>
              <a:spcBef>
                <a:spcPct val="0"/>
              </a:spcBef>
            </a:pPr>
            <a:r>
              <a:rPr lang="en-US" sz="424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LINGUAGEM COMPILADA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1743921"/>
            <a:ext cx="16230600" cy="37788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40"/>
              </a:lnSpc>
            </a:pPr>
            <a:r>
              <a:rPr lang="en-US" sz="3100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As linguagens compiladas são aquelas que o codigo fonte é compilado antes da execução, é gerado um arquivo executavel que será executado pelo sistema operacional. </a:t>
            </a:r>
          </a:p>
          <a:p>
            <a:pPr algn="l">
              <a:lnSpc>
                <a:spcPts val="4340"/>
              </a:lnSpc>
            </a:pPr>
            <a:r>
              <a:rPr lang="en-US" sz="3100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Apesar do processo de compilação demorar mais que interpretação o código compilado é mais eficaz e rápido que um código interpretado. </a:t>
            </a:r>
          </a:p>
          <a:p>
            <a:pPr algn="l">
              <a:lnSpc>
                <a:spcPts val="4340"/>
              </a:lnSpc>
            </a:pPr>
            <a:r>
              <a:rPr lang="en-US" sz="3100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As linguagens compiladas possibilitam ao programador maior controle sobre o hardware, como o controle de memória e CPU.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7240676"/>
            <a:ext cx="16230600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LINGUAGENS QUE USAM COMPILADOR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018894" y="8804910"/>
            <a:ext cx="706929" cy="453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C++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001740" y="8804910"/>
            <a:ext cx="892264" cy="453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RUST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160704" y="8804910"/>
            <a:ext cx="1329886" cy="453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ERLANG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04055" y="8804910"/>
            <a:ext cx="183570" cy="453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84C6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612880" y="1028700"/>
            <a:ext cx="646420" cy="642894"/>
          </a:xfrm>
          <a:custGeom>
            <a:avLst/>
            <a:gdLst/>
            <a:ahLst/>
            <a:cxnLst/>
            <a:rect r="r" b="b" t="t" l="l"/>
            <a:pathLst>
              <a:path h="642894" w="646420">
                <a:moveTo>
                  <a:pt x="0" y="0"/>
                </a:moveTo>
                <a:lnTo>
                  <a:pt x="646420" y="0"/>
                </a:lnTo>
                <a:lnTo>
                  <a:pt x="646420" y="642894"/>
                </a:lnTo>
                <a:lnTo>
                  <a:pt x="0" y="6428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136745" y="2305562"/>
            <a:ext cx="14014511" cy="5675877"/>
          </a:xfrm>
          <a:custGeom>
            <a:avLst/>
            <a:gdLst/>
            <a:ahLst/>
            <a:cxnLst/>
            <a:rect r="r" b="b" t="t" l="l"/>
            <a:pathLst>
              <a:path h="5675877" w="14014511">
                <a:moveTo>
                  <a:pt x="0" y="0"/>
                </a:moveTo>
                <a:lnTo>
                  <a:pt x="14014510" y="0"/>
                </a:lnTo>
                <a:lnTo>
                  <a:pt x="14014510" y="5675876"/>
                </a:lnTo>
                <a:lnTo>
                  <a:pt x="0" y="567587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6425012">
            <a:off x="8744379" y="5395784"/>
            <a:ext cx="840034" cy="859697"/>
          </a:xfrm>
          <a:custGeom>
            <a:avLst/>
            <a:gdLst/>
            <a:ahLst/>
            <a:cxnLst/>
            <a:rect r="r" b="b" t="t" l="l"/>
            <a:pathLst>
              <a:path h="859697" w="840034">
                <a:moveTo>
                  <a:pt x="0" y="0"/>
                </a:moveTo>
                <a:lnTo>
                  <a:pt x="840033" y="0"/>
                </a:lnTo>
                <a:lnTo>
                  <a:pt x="840033" y="859697"/>
                </a:lnTo>
                <a:lnTo>
                  <a:pt x="0" y="8596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58055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942975"/>
            <a:ext cx="7130197" cy="730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37"/>
              </a:lnSpc>
              <a:spcBef>
                <a:spcPct val="0"/>
              </a:spcBef>
            </a:pPr>
            <a:r>
              <a:rPr lang="en-US" sz="424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LINGUAGEM COMPILADA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593799" y="3240726"/>
            <a:ext cx="2422208" cy="570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Compilação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618934" y="6248693"/>
            <a:ext cx="1050131" cy="570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Build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5488390">
            <a:off x="5188507" y="3909501"/>
            <a:ext cx="840034" cy="859697"/>
          </a:xfrm>
          <a:custGeom>
            <a:avLst/>
            <a:gdLst/>
            <a:ahLst/>
            <a:cxnLst/>
            <a:rect r="r" b="b" t="t" l="l"/>
            <a:pathLst>
              <a:path h="859697" w="840034">
                <a:moveTo>
                  <a:pt x="0" y="0"/>
                </a:moveTo>
                <a:lnTo>
                  <a:pt x="840033" y="0"/>
                </a:lnTo>
                <a:lnTo>
                  <a:pt x="840033" y="859698"/>
                </a:lnTo>
                <a:lnTo>
                  <a:pt x="0" y="85969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58055" t="0" r="0" b="0"/>
            </a:stretch>
          </a:blipFill>
        </p:spPr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84C6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612880" y="1028700"/>
            <a:ext cx="646420" cy="642894"/>
          </a:xfrm>
          <a:custGeom>
            <a:avLst/>
            <a:gdLst/>
            <a:ahLst/>
            <a:cxnLst/>
            <a:rect r="r" b="b" t="t" l="l"/>
            <a:pathLst>
              <a:path h="642894" w="646420">
                <a:moveTo>
                  <a:pt x="0" y="0"/>
                </a:moveTo>
                <a:lnTo>
                  <a:pt x="646420" y="0"/>
                </a:lnTo>
                <a:lnTo>
                  <a:pt x="646420" y="642894"/>
                </a:lnTo>
                <a:lnTo>
                  <a:pt x="0" y="6428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68085" y="5835551"/>
            <a:ext cx="646420" cy="642894"/>
          </a:xfrm>
          <a:custGeom>
            <a:avLst/>
            <a:gdLst/>
            <a:ahLst/>
            <a:cxnLst/>
            <a:rect r="r" b="b" t="t" l="l"/>
            <a:pathLst>
              <a:path h="642894" w="646420">
                <a:moveTo>
                  <a:pt x="0" y="0"/>
                </a:moveTo>
                <a:lnTo>
                  <a:pt x="646420" y="0"/>
                </a:lnTo>
                <a:lnTo>
                  <a:pt x="646420" y="642894"/>
                </a:lnTo>
                <a:lnTo>
                  <a:pt x="0" y="6428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224898" y="5790389"/>
            <a:ext cx="646420" cy="642894"/>
          </a:xfrm>
          <a:custGeom>
            <a:avLst/>
            <a:gdLst/>
            <a:ahLst/>
            <a:cxnLst/>
            <a:rect r="r" b="b" t="t" l="l"/>
            <a:pathLst>
              <a:path h="642894" w="646420">
                <a:moveTo>
                  <a:pt x="0" y="0"/>
                </a:moveTo>
                <a:lnTo>
                  <a:pt x="646421" y="0"/>
                </a:lnTo>
                <a:lnTo>
                  <a:pt x="646421" y="642894"/>
                </a:lnTo>
                <a:lnTo>
                  <a:pt x="0" y="64289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548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863498" y="5711726"/>
            <a:ext cx="646420" cy="644804"/>
          </a:xfrm>
          <a:custGeom>
            <a:avLst/>
            <a:gdLst/>
            <a:ahLst/>
            <a:cxnLst/>
            <a:rect r="r" b="b" t="t" l="l"/>
            <a:pathLst>
              <a:path h="644804" w="646420">
                <a:moveTo>
                  <a:pt x="0" y="0"/>
                </a:moveTo>
                <a:lnTo>
                  <a:pt x="646420" y="0"/>
                </a:lnTo>
                <a:lnTo>
                  <a:pt x="646420" y="644804"/>
                </a:lnTo>
                <a:lnTo>
                  <a:pt x="0" y="64480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175765" y="5756888"/>
            <a:ext cx="879951" cy="475174"/>
          </a:xfrm>
          <a:custGeom>
            <a:avLst/>
            <a:gdLst/>
            <a:ahLst/>
            <a:cxnLst/>
            <a:rect r="r" b="b" t="t" l="l"/>
            <a:pathLst>
              <a:path h="475174" w="879951">
                <a:moveTo>
                  <a:pt x="0" y="0"/>
                </a:moveTo>
                <a:lnTo>
                  <a:pt x="879952" y="0"/>
                </a:lnTo>
                <a:lnTo>
                  <a:pt x="879952" y="475173"/>
                </a:lnTo>
                <a:lnTo>
                  <a:pt x="0" y="47517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942975"/>
            <a:ext cx="7954817" cy="730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37"/>
              </a:lnSpc>
              <a:spcBef>
                <a:spcPct val="0"/>
              </a:spcBef>
            </a:pPr>
            <a:r>
              <a:rPr lang="en-US" sz="424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LINGUAGEM INTERPRETADA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1739998"/>
            <a:ext cx="16230600" cy="21501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40"/>
              </a:lnSpc>
            </a:pPr>
            <a:r>
              <a:rPr lang="en-US" sz="3100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As linguagens interpretadas “analisam” o código linha por linha em tempo real.</a:t>
            </a:r>
          </a:p>
          <a:p>
            <a:pPr algn="l">
              <a:lnSpc>
                <a:spcPts val="4340"/>
              </a:lnSpc>
            </a:pPr>
            <a:r>
              <a:rPr lang="en-US" sz="3100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As linguagens interpretadas tendem a ser mais flexíveis, além de o tamanho do programa ser reduzido. Como os interpretadores executam o código fonte, não é necessário nenhuma outra plataforma.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5095875"/>
            <a:ext cx="16230600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LINGUAGENS QUE USAM INTERPRETADOR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9576" y="6623783"/>
            <a:ext cx="1325189" cy="453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PYTHON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554790" y="6623783"/>
            <a:ext cx="1984885" cy="453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JAVASCRIPT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740576" y="6581446"/>
            <a:ext cx="892264" cy="453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RUBY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249637" y="6581446"/>
            <a:ext cx="732208" cy="453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PHP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84C6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612880" y="1028700"/>
            <a:ext cx="646420" cy="642894"/>
          </a:xfrm>
          <a:custGeom>
            <a:avLst/>
            <a:gdLst/>
            <a:ahLst/>
            <a:cxnLst/>
            <a:rect r="r" b="b" t="t" l="l"/>
            <a:pathLst>
              <a:path h="642894" w="646420">
                <a:moveTo>
                  <a:pt x="0" y="0"/>
                </a:moveTo>
                <a:lnTo>
                  <a:pt x="646420" y="0"/>
                </a:lnTo>
                <a:lnTo>
                  <a:pt x="646420" y="642894"/>
                </a:lnTo>
                <a:lnTo>
                  <a:pt x="0" y="6428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159081" y="2187166"/>
            <a:ext cx="4804043" cy="5912669"/>
          </a:xfrm>
          <a:custGeom>
            <a:avLst/>
            <a:gdLst/>
            <a:ahLst/>
            <a:cxnLst/>
            <a:rect r="r" b="b" t="t" l="l"/>
            <a:pathLst>
              <a:path h="5912669" w="4804043">
                <a:moveTo>
                  <a:pt x="0" y="0"/>
                </a:moveTo>
                <a:lnTo>
                  <a:pt x="4804043" y="0"/>
                </a:lnTo>
                <a:lnTo>
                  <a:pt x="4804043" y="5912668"/>
                </a:lnTo>
                <a:lnTo>
                  <a:pt x="0" y="591266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0" y="942975"/>
            <a:ext cx="13037892" cy="7286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37"/>
              </a:lnSpc>
              <a:spcBef>
                <a:spcPct val="0"/>
              </a:spcBef>
            </a:pPr>
            <a:r>
              <a:rPr lang="en-US" sz="424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CONCEITO DE ALGORITIMO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2127510"/>
            <a:ext cx="11719745" cy="9766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6" indent="-302258" lvl="1">
              <a:lnSpc>
                <a:spcPts val="3919"/>
              </a:lnSpc>
              <a:buFont typeface="Arial"/>
              <a:buChar char="•"/>
            </a:pPr>
            <a:r>
              <a:rPr lang="en-US" b="true" sz="27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Um algoritmo pode ser definido como uma sequência finita de passos (instruções) para resolver um determinado problema.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3589337"/>
            <a:ext cx="11719745" cy="1967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6" indent="-302258" lvl="1">
              <a:lnSpc>
                <a:spcPts val="3919"/>
              </a:lnSpc>
              <a:buFont typeface="Arial"/>
              <a:buChar char="•"/>
            </a:pPr>
            <a:r>
              <a:rPr lang="en-US" b="true" sz="27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Sempre que desenvolvemos um algoritmo estamos estabelecendo um padrão de comportamento que deverá ser seguido (uma lista de execução de ações) para alcançar o resultado de um problema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318147" y="6213106"/>
            <a:ext cx="11719745" cy="9766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“Um algoritmo é um conjunto de instruções que realizam uma tarefa”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813905" y="6866522"/>
            <a:ext cx="6329810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60"/>
              </a:lnSpc>
            </a:pPr>
            <a:r>
              <a:rPr lang="en-US" sz="1900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Livro Entendendo algoritmos de Aditya Y. Bhargava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84C6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274649" y="2210411"/>
            <a:ext cx="11738702" cy="7047889"/>
          </a:xfrm>
          <a:custGeom>
            <a:avLst/>
            <a:gdLst/>
            <a:ahLst/>
            <a:cxnLst/>
            <a:rect r="r" b="b" t="t" l="l"/>
            <a:pathLst>
              <a:path h="7047889" w="11738702">
                <a:moveTo>
                  <a:pt x="0" y="0"/>
                </a:moveTo>
                <a:lnTo>
                  <a:pt x="11738702" y="0"/>
                </a:lnTo>
                <a:lnTo>
                  <a:pt x="11738702" y="7047889"/>
                </a:lnTo>
                <a:lnTo>
                  <a:pt x="0" y="70478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612880" y="1028700"/>
            <a:ext cx="646420" cy="642894"/>
          </a:xfrm>
          <a:custGeom>
            <a:avLst/>
            <a:gdLst/>
            <a:ahLst/>
            <a:cxnLst/>
            <a:rect r="r" b="b" t="t" l="l"/>
            <a:pathLst>
              <a:path h="642894" w="646420">
                <a:moveTo>
                  <a:pt x="0" y="0"/>
                </a:moveTo>
                <a:lnTo>
                  <a:pt x="646420" y="0"/>
                </a:lnTo>
                <a:lnTo>
                  <a:pt x="646420" y="642894"/>
                </a:lnTo>
                <a:lnTo>
                  <a:pt x="0" y="6428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942975"/>
            <a:ext cx="7954817" cy="730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37"/>
              </a:lnSpc>
              <a:spcBef>
                <a:spcPct val="0"/>
              </a:spcBef>
            </a:pPr>
            <a:r>
              <a:rPr lang="en-US" sz="424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LINGUAGEM INTERPRETADA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924499" y="3448020"/>
            <a:ext cx="2900958" cy="570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Interpretação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5488390">
            <a:off x="8723983" y="4282722"/>
            <a:ext cx="840034" cy="859697"/>
          </a:xfrm>
          <a:custGeom>
            <a:avLst/>
            <a:gdLst/>
            <a:ahLst/>
            <a:cxnLst/>
            <a:rect r="r" b="b" t="t" l="l"/>
            <a:pathLst>
              <a:path h="859697" w="840034">
                <a:moveTo>
                  <a:pt x="0" y="0"/>
                </a:moveTo>
                <a:lnTo>
                  <a:pt x="840034" y="0"/>
                </a:lnTo>
                <a:lnTo>
                  <a:pt x="840034" y="859698"/>
                </a:lnTo>
                <a:lnTo>
                  <a:pt x="0" y="85969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58055" t="0" r="0" b="0"/>
            </a:stretch>
          </a:blipFill>
        </p:spPr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84C6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3219616"/>
            <a:ext cx="790741" cy="1450900"/>
          </a:xfrm>
          <a:custGeom>
            <a:avLst/>
            <a:gdLst/>
            <a:ahLst/>
            <a:cxnLst/>
            <a:rect r="r" b="b" t="t" l="l"/>
            <a:pathLst>
              <a:path h="1450900" w="790741">
                <a:moveTo>
                  <a:pt x="0" y="0"/>
                </a:moveTo>
                <a:lnTo>
                  <a:pt x="790741" y="0"/>
                </a:lnTo>
                <a:lnTo>
                  <a:pt x="790741" y="1450901"/>
                </a:lnTo>
                <a:lnTo>
                  <a:pt x="0" y="14509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2089205"/>
            <a:ext cx="718581" cy="714661"/>
          </a:xfrm>
          <a:custGeom>
            <a:avLst/>
            <a:gdLst/>
            <a:ahLst/>
            <a:cxnLst/>
            <a:rect r="r" b="b" t="t" l="l"/>
            <a:pathLst>
              <a:path h="714661" w="718581">
                <a:moveTo>
                  <a:pt x="0" y="0"/>
                </a:moveTo>
                <a:lnTo>
                  <a:pt x="718581" y="0"/>
                </a:lnTo>
                <a:lnTo>
                  <a:pt x="718581" y="714661"/>
                </a:lnTo>
                <a:lnTo>
                  <a:pt x="0" y="7146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05416" y="5023749"/>
            <a:ext cx="965148" cy="965148"/>
          </a:xfrm>
          <a:custGeom>
            <a:avLst/>
            <a:gdLst/>
            <a:ahLst/>
            <a:cxnLst/>
            <a:rect r="r" b="b" t="t" l="l"/>
            <a:pathLst>
              <a:path h="965148" w="965148">
                <a:moveTo>
                  <a:pt x="0" y="0"/>
                </a:moveTo>
                <a:lnTo>
                  <a:pt x="965148" y="0"/>
                </a:lnTo>
                <a:lnTo>
                  <a:pt x="965148" y="965147"/>
                </a:lnTo>
                <a:lnTo>
                  <a:pt x="0" y="96514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30991" y="6407996"/>
            <a:ext cx="935011" cy="935011"/>
          </a:xfrm>
          <a:custGeom>
            <a:avLst/>
            <a:gdLst/>
            <a:ahLst/>
            <a:cxnLst/>
            <a:rect r="r" b="b" t="t" l="l"/>
            <a:pathLst>
              <a:path h="935011" w="935011">
                <a:moveTo>
                  <a:pt x="0" y="0"/>
                </a:moveTo>
                <a:lnTo>
                  <a:pt x="935011" y="0"/>
                </a:lnTo>
                <a:lnTo>
                  <a:pt x="935011" y="935012"/>
                </a:lnTo>
                <a:lnTo>
                  <a:pt x="0" y="93501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54477" y="7762108"/>
            <a:ext cx="667026" cy="750404"/>
          </a:xfrm>
          <a:custGeom>
            <a:avLst/>
            <a:gdLst/>
            <a:ahLst/>
            <a:cxnLst/>
            <a:rect r="r" b="b" t="t" l="l"/>
            <a:pathLst>
              <a:path h="750404" w="667026">
                <a:moveTo>
                  <a:pt x="0" y="0"/>
                </a:moveTo>
                <a:lnTo>
                  <a:pt x="667026" y="0"/>
                </a:lnTo>
                <a:lnTo>
                  <a:pt x="667026" y="750404"/>
                </a:lnTo>
                <a:lnTo>
                  <a:pt x="0" y="75040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942975"/>
            <a:ext cx="16230600" cy="730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37"/>
              </a:lnSpc>
              <a:spcBef>
                <a:spcPct val="0"/>
              </a:spcBef>
            </a:pPr>
            <a:r>
              <a:rPr lang="en-US" sz="424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LINGUAGENS E SEUS PRINCIPAIS USOS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046950" y="2041580"/>
            <a:ext cx="1728939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PYTHON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046950" y="2305105"/>
            <a:ext cx="15212350" cy="387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Uso geral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046950" y="2606730"/>
            <a:ext cx="15212350" cy="387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Principais usos: IAs, Machine Learning, Análise de Dados e Programação Web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046950" y="3746629"/>
            <a:ext cx="1728939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JAVA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046950" y="4010154"/>
            <a:ext cx="15212350" cy="387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Principais usos: Programação Desktop, Programação Android e IOT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046950" y="5307885"/>
            <a:ext cx="1728939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C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046950" y="5571410"/>
            <a:ext cx="15212350" cy="387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Principais usos: Software embarcado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046950" y="6526252"/>
            <a:ext cx="1728939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C++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046950" y="6789777"/>
            <a:ext cx="15212350" cy="387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Principais usos: Sistema operacional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046950" y="7788060"/>
            <a:ext cx="1728939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C#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046950" y="8051585"/>
            <a:ext cx="15212350" cy="387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Principais usos: Jogos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84C6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584249" y="1673455"/>
            <a:ext cx="7933247" cy="7584845"/>
          </a:xfrm>
          <a:custGeom>
            <a:avLst/>
            <a:gdLst/>
            <a:ahLst/>
            <a:cxnLst/>
            <a:rect r="r" b="b" t="t" l="l"/>
            <a:pathLst>
              <a:path h="7584845" w="7933247">
                <a:moveTo>
                  <a:pt x="0" y="0"/>
                </a:moveTo>
                <a:lnTo>
                  <a:pt x="7933247" y="0"/>
                </a:lnTo>
                <a:lnTo>
                  <a:pt x="7933247" y="7584845"/>
                </a:lnTo>
                <a:lnTo>
                  <a:pt x="0" y="75848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858" t="-3104" r="-2671" b="-13209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770504" y="942975"/>
            <a:ext cx="14746991" cy="730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37"/>
              </a:lnSpc>
              <a:spcBef>
                <a:spcPct val="0"/>
              </a:spcBef>
            </a:pPr>
            <a:r>
              <a:rPr lang="en-US" sz="424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LINGUAGENS MAIS USADAS NO ANO DE 2024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770504" y="1549630"/>
            <a:ext cx="8115300" cy="581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Pesquisa realizada pelo Stackoverflow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770504" y="2083030"/>
            <a:ext cx="5012929" cy="1054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u="sng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  <a:hlinkClick r:id="rId3" tooltip="https://survey.stackoverflow.co/2024/technology#most-popular-technologies-language-prof"/>
              </a:rPr>
              <a:t>https://survey.stackoverflow.co/2024/technology#most-popular-technologies-language-prof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84C6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99602" y="2383770"/>
            <a:ext cx="15488796" cy="4414307"/>
          </a:xfrm>
          <a:custGeom>
            <a:avLst/>
            <a:gdLst/>
            <a:ahLst/>
            <a:cxnLst/>
            <a:rect r="r" b="b" t="t" l="l"/>
            <a:pathLst>
              <a:path h="4414307" w="15488796">
                <a:moveTo>
                  <a:pt x="0" y="0"/>
                </a:moveTo>
                <a:lnTo>
                  <a:pt x="15488796" y="0"/>
                </a:lnTo>
                <a:lnTo>
                  <a:pt x="15488796" y="4414307"/>
                </a:lnTo>
                <a:lnTo>
                  <a:pt x="0" y="44143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770504" y="942975"/>
            <a:ext cx="14746991" cy="730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37"/>
              </a:lnSpc>
              <a:spcBef>
                <a:spcPct val="0"/>
              </a:spcBef>
            </a:pPr>
            <a:r>
              <a:rPr lang="en-US" sz="424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MÉDIA SALARIAL DE 2024 NO BRASIL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770504" y="1559155"/>
            <a:ext cx="6621781" cy="538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20"/>
              </a:lnSpc>
              <a:spcBef>
                <a:spcPct val="0"/>
              </a:spcBef>
            </a:pPr>
            <a:r>
              <a:rPr lang="en-US" sz="2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Pesquisa realizada pelo Código Fonte TV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969496" y="7036202"/>
            <a:ext cx="6349008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u="sng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  <a:hlinkClick r:id="rId3" tooltip="https://pesquisa.codigofonte.com.br/2024#languages"/>
              </a:rPr>
              <a:t>https://pesquisa.codigofonte.com.br/2024#languages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84C6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318375" y="2879084"/>
            <a:ext cx="8187995" cy="5926061"/>
          </a:xfrm>
          <a:custGeom>
            <a:avLst/>
            <a:gdLst/>
            <a:ahLst/>
            <a:cxnLst/>
            <a:rect r="r" b="b" t="t" l="l"/>
            <a:pathLst>
              <a:path h="5926061" w="8187995">
                <a:moveTo>
                  <a:pt x="0" y="0"/>
                </a:moveTo>
                <a:lnTo>
                  <a:pt x="8187995" y="0"/>
                </a:lnTo>
                <a:lnTo>
                  <a:pt x="8187995" y="5926062"/>
                </a:lnTo>
                <a:lnTo>
                  <a:pt x="0" y="59260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493013" y="1396129"/>
            <a:ext cx="15301974" cy="14829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37"/>
              </a:lnSpc>
              <a:spcBef>
                <a:spcPct val="0"/>
              </a:spcBef>
            </a:pPr>
            <a:r>
              <a:rPr lang="en-US" sz="424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ÁREAS DE ATUAÇÃO COM MAIS PROFISSIONAIS ATUANDO NO BRASIL NO ANO DE 2024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493013" y="2764784"/>
            <a:ext cx="6621781" cy="538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20"/>
              </a:lnSpc>
              <a:spcBef>
                <a:spcPct val="0"/>
              </a:spcBef>
            </a:pPr>
            <a:r>
              <a:rPr lang="en-US" sz="2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Pesquisa realizada pelo Código Fonte TV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493013" y="3443664"/>
            <a:ext cx="6349008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u="sng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  <a:hlinkClick r:id="rId3" tooltip="https://pesquisa.codigofonte.com.br/2024#languages"/>
              </a:rPr>
              <a:t>https://pesquisa.codigofonte.com.br/2024#languages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84C6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988844" y="4207949"/>
            <a:ext cx="1527480" cy="1519148"/>
          </a:xfrm>
          <a:custGeom>
            <a:avLst/>
            <a:gdLst/>
            <a:ahLst/>
            <a:cxnLst/>
            <a:rect r="r" b="b" t="t" l="l"/>
            <a:pathLst>
              <a:path h="1519148" w="1527480">
                <a:moveTo>
                  <a:pt x="0" y="0"/>
                </a:moveTo>
                <a:lnTo>
                  <a:pt x="1527480" y="0"/>
                </a:lnTo>
                <a:lnTo>
                  <a:pt x="1527480" y="1519149"/>
                </a:lnTo>
                <a:lnTo>
                  <a:pt x="0" y="15191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771676" y="4180779"/>
            <a:ext cx="7106394" cy="18982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595"/>
              </a:lnSpc>
              <a:spcBef>
                <a:spcPct val="0"/>
              </a:spcBef>
            </a:pPr>
            <a:r>
              <a:rPr lang="en-US" sz="11139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HISTÓRIA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84C6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612880" y="1028700"/>
            <a:ext cx="646420" cy="642894"/>
          </a:xfrm>
          <a:custGeom>
            <a:avLst/>
            <a:gdLst/>
            <a:ahLst/>
            <a:cxnLst/>
            <a:rect r="r" b="b" t="t" l="l"/>
            <a:pathLst>
              <a:path h="642894" w="646420">
                <a:moveTo>
                  <a:pt x="0" y="0"/>
                </a:moveTo>
                <a:lnTo>
                  <a:pt x="646420" y="0"/>
                </a:lnTo>
                <a:lnTo>
                  <a:pt x="646420" y="642894"/>
                </a:lnTo>
                <a:lnTo>
                  <a:pt x="0" y="6428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470258" y="1824679"/>
            <a:ext cx="5246370" cy="5246370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4"/>
              <a:stretch>
                <a:fillRect l="0" t="0" r="0" b="-50093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7554231" y="2252220"/>
            <a:ext cx="633858" cy="460339"/>
          </a:xfrm>
          <a:custGeom>
            <a:avLst/>
            <a:gdLst/>
            <a:ahLst/>
            <a:cxnLst/>
            <a:rect r="r" b="b" t="t" l="l"/>
            <a:pathLst>
              <a:path h="460339" w="633858">
                <a:moveTo>
                  <a:pt x="0" y="0"/>
                </a:moveTo>
                <a:lnTo>
                  <a:pt x="633857" y="0"/>
                </a:lnTo>
                <a:lnTo>
                  <a:pt x="633857" y="460339"/>
                </a:lnTo>
                <a:lnTo>
                  <a:pt x="0" y="46033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942975"/>
            <a:ext cx="2634800" cy="7286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37"/>
              </a:lnSpc>
              <a:spcBef>
                <a:spcPct val="0"/>
              </a:spcBef>
            </a:pPr>
            <a:r>
              <a:rPr lang="en-US" sz="424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CRIADOR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841748" y="7940987"/>
            <a:ext cx="4503390" cy="5213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40"/>
              </a:lnSpc>
            </a:pPr>
            <a:r>
              <a:rPr lang="en-US" sz="3100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Programador holândes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7269518"/>
            <a:ext cx="6262068" cy="7286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37"/>
              </a:lnSpc>
              <a:spcBef>
                <a:spcPct val="0"/>
              </a:spcBef>
            </a:pPr>
            <a:r>
              <a:rPr lang="en-US" sz="424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GUIDO VAN ROSSUM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038800" y="2434765"/>
            <a:ext cx="9220500" cy="5241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   Em dezembro de 1989, eu estava procurando por um projeto de programação como "hobby" que me mantivesse ocupado durante a semana próxima ao </a:t>
            </a:r>
            <a:r>
              <a:rPr lang="en-US" sz="2499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Natal. Meu escritório... estaria fechado, mas eu tinha um computador em casa e não muito mais do que isso em mãos. Eu decidi escrever um interpretador para a nova linguagem de scripting sobre a qual eu vinha pensando ultimamente: uma descendente da ABC que agradaria a </a:t>
            </a:r>
            <a:r>
              <a:rPr lang="en-US" b="true" sz="2499" u="sng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  <a:hlinkClick r:id="rId7" tooltip="https://pt.wikipedia.org/wiki/Hacker"/>
              </a:rPr>
              <a:t>hackers</a:t>
            </a:r>
            <a:r>
              <a:rPr lang="en-US" sz="2499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de </a:t>
            </a:r>
            <a:r>
              <a:rPr lang="en-US" b="true" sz="2499" u="sng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  <a:hlinkClick r:id="rId8" tooltip="https://pt.wikipedia.org/wiki/Unix"/>
              </a:rPr>
              <a:t>Unix</a:t>
            </a:r>
            <a:r>
              <a:rPr lang="en-US" sz="2499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/C. Escolhi Python como um título provisório para o projeto, sendo que eu estava num humor um pouco irreverente (e sendo também um grande fã do </a:t>
            </a:r>
            <a:r>
              <a:rPr lang="en-US" b="true" sz="2499" u="sng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  <a:hlinkClick r:id="rId9" tooltip="https://pt.wikipedia.org/wiki/Monty_Python%27s_Flying_Circus"/>
              </a:rPr>
              <a:t>Monty Python's Flying Circus</a:t>
            </a:r>
            <a:r>
              <a:rPr lang="en-US" sz="2499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).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038800" y="7880979"/>
            <a:ext cx="3693309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GUIDO VAN ROSSUM, 1996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84C6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942975"/>
            <a:ext cx="2880966" cy="730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37"/>
              </a:lnSpc>
              <a:spcBef>
                <a:spcPct val="0"/>
              </a:spcBef>
            </a:pPr>
            <a:r>
              <a:rPr lang="en-US" sz="424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OBJETIVO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6612880" y="1028700"/>
            <a:ext cx="646420" cy="642894"/>
          </a:xfrm>
          <a:custGeom>
            <a:avLst/>
            <a:gdLst/>
            <a:ahLst/>
            <a:cxnLst/>
            <a:rect r="r" b="b" t="t" l="l"/>
            <a:pathLst>
              <a:path h="642894" w="646420">
                <a:moveTo>
                  <a:pt x="0" y="0"/>
                </a:moveTo>
                <a:lnTo>
                  <a:pt x="646420" y="0"/>
                </a:lnTo>
                <a:lnTo>
                  <a:pt x="646420" y="642894"/>
                </a:lnTo>
                <a:lnTo>
                  <a:pt x="0" y="6428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1903306"/>
            <a:ext cx="16230600" cy="10642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40"/>
              </a:lnSpc>
            </a:pPr>
            <a:r>
              <a:rPr lang="en-US" sz="3100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O objetivo de Guido Van Rossum com a linguagem Python, era a criação de uma linguagem com sintaxe legível e clara. 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84C6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612880" y="1028700"/>
            <a:ext cx="646420" cy="642894"/>
          </a:xfrm>
          <a:custGeom>
            <a:avLst/>
            <a:gdLst/>
            <a:ahLst/>
            <a:cxnLst/>
            <a:rect r="r" b="b" t="t" l="l"/>
            <a:pathLst>
              <a:path h="642894" w="646420">
                <a:moveTo>
                  <a:pt x="0" y="0"/>
                </a:moveTo>
                <a:lnTo>
                  <a:pt x="646420" y="0"/>
                </a:lnTo>
                <a:lnTo>
                  <a:pt x="646420" y="642894"/>
                </a:lnTo>
                <a:lnTo>
                  <a:pt x="0" y="6428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293957" y="5816144"/>
            <a:ext cx="4177720" cy="3019907"/>
          </a:xfrm>
          <a:custGeom>
            <a:avLst/>
            <a:gdLst/>
            <a:ahLst/>
            <a:cxnLst/>
            <a:rect r="r" b="b" t="t" l="l"/>
            <a:pathLst>
              <a:path h="3019907" w="4177720">
                <a:moveTo>
                  <a:pt x="0" y="0"/>
                </a:moveTo>
                <a:lnTo>
                  <a:pt x="4177719" y="0"/>
                </a:lnTo>
                <a:lnTo>
                  <a:pt x="4177719" y="3019907"/>
                </a:lnTo>
                <a:lnTo>
                  <a:pt x="0" y="301990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31701" r="0" b="-75807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956593" y="5151088"/>
            <a:ext cx="6302707" cy="4114800"/>
          </a:xfrm>
          <a:custGeom>
            <a:avLst/>
            <a:gdLst/>
            <a:ahLst/>
            <a:cxnLst/>
            <a:rect r="r" b="b" t="t" l="l"/>
            <a:pathLst>
              <a:path h="4114800" w="6302707">
                <a:moveTo>
                  <a:pt x="0" y="0"/>
                </a:moveTo>
                <a:lnTo>
                  <a:pt x="6302707" y="0"/>
                </a:lnTo>
                <a:lnTo>
                  <a:pt x="630270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942975"/>
            <a:ext cx="1828203" cy="730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37"/>
              </a:lnSpc>
              <a:spcBef>
                <a:spcPct val="0"/>
              </a:spcBef>
            </a:pPr>
            <a:r>
              <a:rPr lang="en-US" sz="424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NOME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1903306"/>
            <a:ext cx="16230600" cy="10642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40"/>
              </a:lnSpc>
            </a:pPr>
            <a:r>
              <a:rPr lang="en-US" sz="3100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O nome Python foi dado por Guido, porque ele e seus amigos gostavam de um programa de televisão chamado Month Python’s Flying Circus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84C6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940913" y="3594240"/>
            <a:ext cx="4318387" cy="5664060"/>
          </a:xfrm>
          <a:custGeom>
            <a:avLst/>
            <a:gdLst/>
            <a:ahLst/>
            <a:cxnLst/>
            <a:rect r="r" b="b" t="t" l="l"/>
            <a:pathLst>
              <a:path h="5664060" w="4318387">
                <a:moveTo>
                  <a:pt x="0" y="0"/>
                </a:moveTo>
                <a:lnTo>
                  <a:pt x="4318387" y="0"/>
                </a:lnTo>
                <a:lnTo>
                  <a:pt x="4318387" y="5664060"/>
                </a:lnTo>
                <a:lnTo>
                  <a:pt x="0" y="56640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612880" y="1028700"/>
            <a:ext cx="646420" cy="642894"/>
          </a:xfrm>
          <a:custGeom>
            <a:avLst/>
            <a:gdLst/>
            <a:ahLst/>
            <a:cxnLst/>
            <a:rect r="r" b="b" t="t" l="l"/>
            <a:pathLst>
              <a:path h="642894" w="646420">
                <a:moveTo>
                  <a:pt x="0" y="0"/>
                </a:moveTo>
                <a:lnTo>
                  <a:pt x="646420" y="0"/>
                </a:lnTo>
                <a:lnTo>
                  <a:pt x="646420" y="642894"/>
                </a:lnTo>
                <a:lnTo>
                  <a:pt x="0" y="6428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942975"/>
            <a:ext cx="1828203" cy="730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37"/>
              </a:lnSpc>
              <a:spcBef>
                <a:spcPct val="0"/>
              </a:spcBef>
            </a:pPr>
            <a:r>
              <a:rPr lang="en-US" sz="424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NOME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1803839"/>
            <a:ext cx="11487531" cy="43218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40"/>
              </a:lnSpc>
            </a:pPr>
            <a:r>
              <a:rPr lang="en-US" sz="3100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Como o nome da linguagem também acaba remetendo a espécie de réptil Píton (Python), no primeiro livro da linguagem Python, lançado pela editora O’Reilly, a capa tinha a representação de uma Píton, livro que alavancou ainda mais o uso da linguagem Python no mercado e passou maior credibilidade para a linguagem, então, Guido se rendeu a essa referência do réptil com a linguagem.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84C6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612880" y="1028700"/>
            <a:ext cx="646420" cy="642894"/>
          </a:xfrm>
          <a:custGeom>
            <a:avLst/>
            <a:gdLst/>
            <a:ahLst/>
            <a:cxnLst/>
            <a:rect r="r" b="b" t="t" l="l"/>
            <a:pathLst>
              <a:path h="642894" w="646420">
                <a:moveTo>
                  <a:pt x="0" y="0"/>
                </a:moveTo>
                <a:lnTo>
                  <a:pt x="646420" y="0"/>
                </a:lnTo>
                <a:lnTo>
                  <a:pt x="646420" y="642894"/>
                </a:lnTo>
                <a:lnTo>
                  <a:pt x="0" y="6428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69626" y="773577"/>
            <a:ext cx="13037892" cy="7286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37"/>
              </a:lnSpc>
              <a:spcBef>
                <a:spcPct val="0"/>
              </a:spcBef>
            </a:pPr>
            <a:r>
              <a:rPr lang="en-US" sz="424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ALGORITIMOS APLICADOS A COMPUTAÇÃO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2299067"/>
            <a:ext cx="11719745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Os algoritimos são amplamente usados na área da computação: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3442013"/>
            <a:ext cx="11719745" cy="30059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6" indent="-302258" lvl="1">
              <a:lnSpc>
                <a:spcPts val="4815"/>
              </a:lnSpc>
              <a:buFont typeface="Arial"/>
              <a:buChar char="•"/>
            </a:pPr>
            <a:r>
              <a:rPr lang="en-US" b="true" sz="27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Elaboração de soluções voltadas à construção de interfaces: softwares e hardware; </a:t>
            </a:r>
          </a:p>
          <a:p>
            <a:pPr algn="l" marL="604516" indent="-302258" lvl="1">
              <a:lnSpc>
                <a:spcPts val="4815"/>
              </a:lnSpc>
              <a:buFont typeface="Arial"/>
              <a:buChar char="•"/>
            </a:pPr>
            <a:r>
              <a:rPr lang="en-US" b="true" sz="27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Planejamento de redes; </a:t>
            </a:r>
          </a:p>
          <a:p>
            <a:pPr algn="l" marL="604516" indent="-302258" lvl="1">
              <a:lnSpc>
                <a:spcPts val="4815"/>
              </a:lnSpc>
              <a:buFont typeface="Arial"/>
              <a:buChar char="•"/>
            </a:pPr>
            <a:r>
              <a:rPr lang="en-US" b="true" sz="27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Documentação de sistemas – descrevem as tarefas a serem realizadas pelos programas.</a:t>
            </a: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84C6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612880" y="1028700"/>
            <a:ext cx="646420" cy="642894"/>
          </a:xfrm>
          <a:custGeom>
            <a:avLst/>
            <a:gdLst/>
            <a:ahLst/>
            <a:cxnLst/>
            <a:rect r="r" b="b" t="t" l="l"/>
            <a:pathLst>
              <a:path h="642894" w="646420">
                <a:moveTo>
                  <a:pt x="0" y="0"/>
                </a:moveTo>
                <a:lnTo>
                  <a:pt x="646420" y="0"/>
                </a:lnTo>
                <a:lnTo>
                  <a:pt x="646420" y="642894"/>
                </a:lnTo>
                <a:lnTo>
                  <a:pt x="0" y="6428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942975"/>
            <a:ext cx="5975730" cy="730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37"/>
              </a:lnSpc>
              <a:spcBef>
                <a:spcPct val="0"/>
              </a:spcBef>
            </a:pPr>
            <a:r>
              <a:rPr lang="en-US" sz="424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PRIMEIRAS VERSÕES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1743921"/>
            <a:ext cx="11487531" cy="5213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40"/>
              </a:lnSpc>
            </a:pPr>
            <a:r>
              <a:rPr lang="en-US" sz="3100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1991 - É lançada a primeira versão do Python 0.9.0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500141" y="2208105"/>
            <a:ext cx="15759159" cy="10642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40"/>
              </a:lnSpc>
            </a:pPr>
            <a:r>
              <a:rPr lang="en-US" sz="3100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Nesta primeira versão já estava incluso algumas das principais características da linguagem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035389" y="3405714"/>
            <a:ext cx="15759159" cy="16071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69301" indent="-334650" lvl="1">
              <a:lnSpc>
                <a:spcPts val="4340"/>
              </a:lnSpc>
              <a:buFont typeface="Arial"/>
              <a:buChar char="•"/>
            </a:pPr>
            <a:r>
              <a:rPr lang="en-US" b="true" sz="31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Exceções</a:t>
            </a:r>
          </a:p>
          <a:p>
            <a:pPr algn="l" marL="669301" indent="-334650" lvl="1">
              <a:lnSpc>
                <a:spcPts val="4340"/>
              </a:lnSpc>
              <a:buFont typeface="Arial"/>
              <a:buChar char="•"/>
            </a:pPr>
            <a:r>
              <a:rPr lang="en-US" b="true" sz="31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Funções</a:t>
            </a:r>
          </a:p>
          <a:p>
            <a:pPr algn="l" marL="669301" indent="-334650" lvl="1">
              <a:lnSpc>
                <a:spcPts val="4340"/>
              </a:lnSpc>
              <a:buFont typeface="Arial"/>
              <a:buChar char="•"/>
            </a:pPr>
            <a:r>
              <a:rPr lang="en-US" b="true" sz="31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Dados modulares</a:t>
            </a: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84C6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14350" y="401162"/>
            <a:ext cx="16208285" cy="807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39"/>
              </a:lnSpc>
            </a:pPr>
            <a:r>
              <a:rPr lang="en-US" sz="459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Referências: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514350" y="1151097"/>
            <a:ext cx="17773650" cy="87566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FLUXOGRAMA. Cristiancechinel, [s. l.], 3 dez. 2009. Disponível em: </a:t>
            </a:r>
            <a:r>
              <a:rPr lang="en-US" sz="2500" u="sng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  <a:hlinkClick r:id="rId2" tooltip="https://universidadedatecnologia.com.br/o-que-e-linguagem-de-programacao/"/>
              </a:rPr>
              <a:t>https://www.cristiancechinel.pro.br/my_files/algorithms/bookhtml/node15.html</a:t>
            </a:r>
            <a:r>
              <a:rPr lang="en-US" sz="2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. Acesso em: 25 nov. 2024.</a:t>
            </a:r>
          </a:p>
          <a:p>
            <a:pPr algn="l">
              <a:lnSpc>
                <a:spcPts val="3500"/>
              </a:lnSpc>
            </a:pPr>
          </a:p>
          <a:p>
            <a:pPr algn="l">
              <a:lnSpc>
                <a:spcPts val="3500"/>
              </a:lnSpc>
            </a:pPr>
            <a:r>
              <a:rPr lang="en-US" sz="2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SADYKOV, Marat. Níveis de linguagens de programação. Java Rush, [s. l.], 27 fev. 2021. Disponível em: </a:t>
            </a:r>
            <a:r>
              <a:rPr lang="en-US" sz="2500" u="sng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  <a:hlinkClick r:id="rId3" tooltip="https://universidadedatecnologia.com.br/o-que-e-linguagem-de-programacao/"/>
              </a:rPr>
              <a:t>https://javarush.com/pt/groups/posts/pt.1904.nveis-de-linguagens-de-programao</a:t>
            </a:r>
            <a:r>
              <a:rPr lang="en-US" sz="2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. Acesso em: 25 nov. 2024.</a:t>
            </a:r>
          </a:p>
          <a:p>
            <a:pPr algn="l">
              <a:lnSpc>
                <a:spcPts val="3500"/>
              </a:lnSpc>
            </a:pPr>
          </a:p>
          <a:p>
            <a:pPr algn="l">
              <a:lnSpc>
                <a:spcPts val="3500"/>
              </a:lnSpc>
            </a:pPr>
            <a:r>
              <a:rPr lang="en-US" sz="2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O QUE É Pseudocódigo e Como Ele Pode Melhorar Sua Programação?. Kinsta, [s. l.], 12 mar. 2024. Disponível em: </a:t>
            </a:r>
            <a:r>
              <a:rPr lang="en-US" sz="2500" u="sng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  <a:hlinkClick r:id="rId4" tooltip="https://universidadedatecnologia.com.br/o-que-e-linguagem-de-programacao/"/>
              </a:rPr>
              <a:t>https://kinsta.com/pt/base-de-conhecimento/o-que-e-pseudocodigo/#:~:text=Pseudoc%C3%B3digo%20%C3%A9%20uma%20forma%20de%20representar%20c%C3%B3digo%2C%20sejam%20algoritmos%2C%20fun%C3%A7%C3%B5es,parecem%20com%20linguagem%20de%20programa%C3%A7%C3%A3o</a:t>
            </a:r>
            <a:r>
              <a:rPr lang="en-US" sz="2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. Acesso em: 25 nov. 2024.</a:t>
            </a:r>
          </a:p>
          <a:p>
            <a:pPr algn="l">
              <a:lnSpc>
                <a:spcPts val="3500"/>
              </a:lnSpc>
            </a:pPr>
          </a:p>
          <a:p>
            <a:pPr algn="l">
              <a:lnSpc>
                <a:spcPts val="3500"/>
              </a:lnSpc>
            </a:pPr>
            <a:r>
              <a:rPr lang="en-US" sz="2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MONTEIRO, Leandro Pinho. O que é linguagem de programação?. Universidade da tecnologia, [s. l.]. Disponível em: </a:t>
            </a:r>
            <a:r>
              <a:rPr lang="en-US" sz="2500" u="sng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  <a:hlinkClick r:id="rId5" tooltip="https://universidadedatecnologia.com.br/o-que-e-linguagem-de-programacao/"/>
              </a:rPr>
              <a:t>https://universidadedatecnologia.com.br/o-que-e-linguagem-de-programacao/</a:t>
            </a:r>
            <a:r>
              <a:rPr lang="en-US" sz="2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. Acesso em: 25 nov. 2024.</a:t>
            </a:r>
          </a:p>
          <a:p>
            <a:pPr algn="l">
              <a:lnSpc>
                <a:spcPts val="3500"/>
              </a:lnSpc>
            </a:pPr>
          </a:p>
          <a:p>
            <a:pPr algn="l">
              <a:lnSpc>
                <a:spcPts val="3500"/>
              </a:lnSpc>
            </a:pPr>
            <a:r>
              <a:rPr lang="en-US" sz="2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LINGUAGENS de Programação e suas classificações. Medium, [s. l.], 1 ago. 2020. Disponível em: </a:t>
            </a:r>
            <a:r>
              <a:rPr lang="en-US" sz="2500" u="sng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  <a:hlinkClick r:id="rId6" tooltip="https://universidadedatecnologia.com.br/o-que-e-linguagem-de-programacao/"/>
              </a:rPr>
              <a:t>https://apretatech.medium.com/linguagens-de-programa%C3%A7%C3%A3o-e-suas-classifica%C3%A7%C3%B5es-708cfa69fa3a#:~:text=Uma%20linguagem%20de%20m%C3%A9dio%20n%C3%ADvel,m%C3%A1quina%20entender%2C%20exemplo%20o%20C%23</a:t>
            </a:r>
            <a:r>
              <a:rPr lang="en-US" sz="2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. Acesso em: 25 nov. 2024.</a:t>
            </a:r>
          </a:p>
          <a:p>
            <a:pPr algn="l">
              <a:lnSpc>
                <a:spcPts val="3500"/>
              </a:lnSpc>
            </a:pPr>
          </a:p>
        </p:txBody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84C6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14350" y="401162"/>
            <a:ext cx="16208285" cy="807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39"/>
              </a:lnSpc>
            </a:pPr>
            <a:r>
              <a:rPr lang="en-US" sz="459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Referências: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514350" y="1160622"/>
            <a:ext cx="17773650" cy="70040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SOUZA, Francisco. Linguagens de baixo e alto nível: o que são e qual a diferença?. Dio., [s. l.], 3 set. 2023. Disponível em: </a:t>
            </a:r>
            <a:r>
              <a:rPr lang="en-US" sz="2500" u="sng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  <a:hlinkClick r:id="rId2" tooltip="https://www.dio.me/articles/linguagens-de-baixo-e-alto-nivel-o-que-sao-e-qual-a-diferenca"/>
              </a:rPr>
              <a:t>https://www.dio.me/articles/linguagens-de-baixo-e-alto-nivel-o-que-sao-e-qual-a-diferenca</a:t>
            </a:r>
            <a:r>
              <a:rPr lang="en-US" sz="2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. Acesso em: 25 nov. 2024.</a:t>
            </a:r>
          </a:p>
          <a:p>
            <a:pPr algn="l">
              <a:lnSpc>
                <a:spcPts val="3500"/>
              </a:lnSpc>
            </a:pPr>
          </a:p>
          <a:p>
            <a:pPr algn="l">
              <a:lnSpc>
                <a:spcPts val="3500"/>
              </a:lnSpc>
            </a:pPr>
            <a:r>
              <a:rPr lang="en-US" sz="2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SOARES, Eliezio. Aula 08 - Introdução à Algoritmos. Ifrn, [s. l.], 2017. Disponível em: </a:t>
            </a:r>
            <a:r>
              <a:rPr lang="en-US" sz="2500" u="sng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  <a:hlinkClick r:id="rId3" tooltip="https://docentes.ifrn.edu.br/elieziosoares/disciplinas/fundamentos-de-logica-e-algoritmos-1/aula-08-introducao-a-algoritmos/view"/>
              </a:rPr>
              <a:t>https://docentes.ifrn.edu.br/elieziosoares/disciplinas/fundamentos-de-logica-e-algoritmos-1/aula-08-introducao-a-algoritmos/view</a:t>
            </a:r>
            <a:r>
              <a:rPr lang="en-US" sz="2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. Acesso em: 25 nov. 2024</a:t>
            </a:r>
          </a:p>
          <a:p>
            <a:pPr algn="l">
              <a:lnSpc>
                <a:spcPts val="3500"/>
              </a:lnSpc>
            </a:pPr>
          </a:p>
          <a:p>
            <a:pPr algn="l">
              <a:lnSpc>
                <a:spcPts val="3500"/>
              </a:lnSpc>
            </a:pPr>
            <a:r>
              <a:rPr lang="en-US" sz="2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LINGUAGEM Compilada x Linguagem Interpretada: Entenda as diferenças. Dio, [s. l.], 29 set. 2023. Disponível em: </a:t>
            </a:r>
            <a:r>
              <a:rPr lang="en-US" sz="2500" u="sng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  <a:hlinkClick r:id="rId4" tooltip="https://www.dio.me/articles/linguagem-compilada-x-linguagem-interpretada-entenda-as-diferencas"/>
              </a:rPr>
              <a:t>https://www.dio.me/articles/linguagem-compilada-x-linguagem-interpretada-entenda-as-diferencas</a:t>
            </a:r>
            <a:r>
              <a:rPr lang="en-US" sz="2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. Acesso em: 25 nov. 2024.</a:t>
            </a:r>
          </a:p>
          <a:p>
            <a:pPr algn="l">
              <a:lnSpc>
                <a:spcPts val="3500"/>
              </a:lnSpc>
            </a:pPr>
          </a:p>
          <a:p>
            <a:pPr algn="l">
              <a:lnSpc>
                <a:spcPts val="3500"/>
              </a:lnSpc>
            </a:pPr>
            <a:r>
              <a:rPr lang="en-US" sz="2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EBAC Online. Linguagem de programação. Disponível em: </a:t>
            </a:r>
            <a:r>
              <a:rPr lang="en-US" sz="2500" u="sng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  <a:hlinkClick r:id="rId5" tooltip="https://ebaconline.com.br/blog/linguagem-de-programacao"/>
              </a:rPr>
              <a:t>https://ebaconline.com.br/blog/linguagem-de-programacao</a:t>
            </a:r>
            <a:r>
              <a:rPr lang="en-US" sz="2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. Acesso em: 25 nov. 2024.</a:t>
            </a:r>
          </a:p>
          <a:p>
            <a:pPr algn="l">
              <a:lnSpc>
                <a:spcPts val="3500"/>
              </a:lnSpc>
            </a:pPr>
          </a:p>
          <a:p>
            <a:pPr algn="l">
              <a:lnSpc>
                <a:spcPts val="3500"/>
              </a:lnSpc>
            </a:pPr>
            <a:r>
              <a:rPr lang="en-US" sz="2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BETZ, Michel. Texto de apoio - Aula 1. Disponível em: </a:t>
            </a:r>
            <a:r>
              <a:rPr lang="en-US" sz="2500" u="sng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  <a:hlinkClick r:id="rId6" tooltip="https://www.if.ufrgs.br/~betz/fis01226/aula1/textoa1.htm"/>
              </a:rPr>
              <a:t>https://www.if.ufrgs.br/~betz/fis01226/aula1/textoa1.htm</a:t>
            </a:r>
            <a:r>
              <a:rPr lang="en-US" sz="2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. Acesso em: 25 nov. 2024.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84C6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612880" y="1028700"/>
            <a:ext cx="646420" cy="642894"/>
          </a:xfrm>
          <a:custGeom>
            <a:avLst/>
            <a:gdLst/>
            <a:ahLst/>
            <a:cxnLst/>
            <a:rect r="r" b="b" t="t" l="l"/>
            <a:pathLst>
              <a:path h="642894" w="646420">
                <a:moveTo>
                  <a:pt x="0" y="0"/>
                </a:moveTo>
                <a:lnTo>
                  <a:pt x="646420" y="0"/>
                </a:lnTo>
                <a:lnTo>
                  <a:pt x="646420" y="642894"/>
                </a:lnTo>
                <a:lnTo>
                  <a:pt x="0" y="6428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0" y="942975"/>
            <a:ext cx="13037892" cy="7286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37"/>
              </a:lnSpc>
              <a:spcBef>
                <a:spcPct val="0"/>
              </a:spcBef>
            </a:pPr>
            <a:r>
              <a:rPr lang="en-US" sz="424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DESENVOLVIMENTO DE ALGORITIMO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506094" y="2173709"/>
            <a:ext cx="11719745" cy="1471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Para o desenvolvimento de um algoritmo eficiente é necessário obedecermos algumas premissas básicas no momento de sua construção: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929589" y="3870909"/>
            <a:ext cx="11719745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6" indent="-302258" lvl="1">
              <a:lnSpc>
                <a:spcPts val="3919"/>
              </a:lnSpc>
              <a:buFont typeface="Arial"/>
              <a:buChar char="•"/>
            </a:pPr>
            <a:r>
              <a:rPr lang="en-US" b="true" sz="27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Definir ações simples e sem ambiguidade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929589" y="4536332"/>
            <a:ext cx="11719745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6" indent="-302258" lvl="1">
              <a:lnSpc>
                <a:spcPts val="3919"/>
              </a:lnSpc>
              <a:buFont typeface="Arial"/>
              <a:buChar char="•"/>
            </a:pPr>
            <a:r>
              <a:rPr lang="en-US" b="true" sz="27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Organizar as ações de forma ordenada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929589" y="5153609"/>
            <a:ext cx="11719745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6" indent="-302258" lvl="1">
              <a:lnSpc>
                <a:spcPts val="3919"/>
              </a:lnSpc>
              <a:buFont typeface="Arial"/>
              <a:buChar char="•"/>
            </a:pPr>
            <a:r>
              <a:rPr lang="en-US" b="true" sz="27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Estabelecer as ações dentro de uma sequência finita de passos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82599" y="5860209"/>
            <a:ext cx="11719745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Importância de um algoritmo bem construído: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929589" y="6798739"/>
            <a:ext cx="11719745" cy="1471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6" indent="-302258" lvl="1">
              <a:lnSpc>
                <a:spcPts val="3919"/>
              </a:lnSpc>
              <a:buFont typeface="Arial"/>
              <a:buChar char="•"/>
            </a:pPr>
            <a:r>
              <a:rPr lang="en-US" b="true" sz="27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Menor custo computacional</a:t>
            </a:r>
          </a:p>
          <a:p>
            <a:pPr algn="l" marL="604516" indent="-302258" lvl="1">
              <a:lnSpc>
                <a:spcPts val="3919"/>
              </a:lnSpc>
              <a:buFont typeface="Arial"/>
              <a:buChar char="•"/>
            </a:pPr>
            <a:r>
              <a:rPr lang="en-US" b="true" sz="27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Melhor entendimento da lógica</a:t>
            </a:r>
          </a:p>
          <a:p>
            <a:pPr algn="l" marL="604516" indent="-302258" lvl="1">
              <a:lnSpc>
                <a:spcPts val="3919"/>
              </a:lnSpc>
              <a:buFont typeface="Arial"/>
              <a:buChar char="•"/>
            </a:pPr>
            <a:r>
              <a:rPr lang="en-US" b="true" sz="27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Fácil manutenção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84C6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612880" y="1028700"/>
            <a:ext cx="646420" cy="642894"/>
          </a:xfrm>
          <a:custGeom>
            <a:avLst/>
            <a:gdLst/>
            <a:ahLst/>
            <a:cxnLst/>
            <a:rect r="r" b="b" t="t" l="l"/>
            <a:pathLst>
              <a:path h="642894" w="646420">
                <a:moveTo>
                  <a:pt x="0" y="0"/>
                </a:moveTo>
                <a:lnTo>
                  <a:pt x="646420" y="0"/>
                </a:lnTo>
                <a:lnTo>
                  <a:pt x="646420" y="642894"/>
                </a:lnTo>
                <a:lnTo>
                  <a:pt x="0" y="6428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0" y="942975"/>
            <a:ext cx="13037892" cy="7286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37"/>
              </a:lnSpc>
              <a:spcBef>
                <a:spcPct val="0"/>
              </a:spcBef>
            </a:pPr>
            <a:r>
              <a:rPr lang="en-US" sz="424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EXEMPLOS  DE ALGORITIMO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1756685"/>
            <a:ext cx="11719745" cy="495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999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Exemplo de Algoritimo para uma troca de pneu: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555443" y="2671086"/>
            <a:ext cx="7299110" cy="27622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99"/>
              </a:lnSpc>
            </a:pPr>
            <a:r>
              <a:rPr lang="en-US" sz="2499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1: desligar o carro </a:t>
            </a:r>
          </a:p>
          <a:p>
            <a:pPr algn="l">
              <a:lnSpc>
                <a:spcPts val="4499"/>
              </a:lnSpc>
            </a:pPr>
            <a:r>
              <a:rPr lang="en-US" sz="2499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2: pegar as ferramentas (chave e macaco) </a:t>
            </a:r>
          </a:p>
          <a:p>
            <a:pPr algn="l">
              <a:lnSpc>
                <a:spcPts val="4499"/>
              </a:lnSpc>
            </a:pPr>
            <a:r>
              <a:rPr lang="en-US" sz="2499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3: pegar o estepe </a:t>
            </a:r>
          </a:p>
          <a:p>
            <a:pPr algn="l">
              <a:lnSpc>
                <a:spcPts val="4499"/>
              </a:lnSpc>
            </a:pPr>
            <a:r>
              <a:rPr lang="en-US" sz="2499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4: suspender o carro com o macaco </a:t>
            </a:r>
          </a:p>
          <a:p>
            <a:pPr algn="l">
              <a:lnSpc>
                <a:spcPts val="4499"/>
              </a:lnSpc>
            </a:pPr>
            <a:r>
              <a:rPr lang="en-US" sz="2499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5: desenroscar os 4 parafusos do pneu furado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340940" y="2671086"/>
            <a:ext cx="5190904" cy="22002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99"/>
              </a:lnSpc>
            </a:pPr>
            <a:r>
              <a:rPr lang="en-US" sz="2499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6: colocar o estepe </a:t>
            </a:r>
          </a:p>
          <a:p>
            <a:pPr algn="l">
              <a:lnSpc>
                <a:spcPts val="4499"/>
              </a:lnSpc>
            </a:pPr>
            <a:r>
              <a:rPr lang="en-US" sz="2499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7: enroscar os 4 parafusos </a:t>
            </a:r>
          </a:p>
          <a:p>
            <a:pPr algn="l">
              <a:lnSpc>
                <a:spcPts val="4499"/>
              </a:lnSpc>
            </a:pPr>
            <a:r>
              <a:rPr lang="en-US" sz="2499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8: baixar o carro com o macaco </a:t>
            </a:r>
          </a:p>
          <a:p>
            <a:pPr algn="l">
              <a:lnSpc>
                <a:spcPts val="4499"/>
              </a:lnSpc>
            </a:pPr>
            <a:r>
              <a:rPr lang="en-US" sz="2499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9: guardar as ferramentas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5697439"/>
            <a:ext cx="11719745" cy="495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999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Exemplo de Algoritimo para sacar dinheiro: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555443" y="6183215"/>
            <a:ext cx="7299110" cy="38862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99"/>
              </a:lnSpc>
            </a:pPr>
            <a:r>
              <a:rPr lang="en-US" sz="2499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1. Ir até um caixa eletrônico. </a:t>
            </a:r>
          </a:p>
          <a:p>
            <a:pPr algn="l">
              <a:lnSpc>
                <a:spcPts val="4499"/>
              </a:lnSpc>
            </a:pPr>
            <a:r>
              <a:rPr lang="en-US" sz="2499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2. Inserir o cartão. </a:t>
            </a:r>
          </a:p>
          <a:p>
            <a:pPr algn="l">
              <a:lnSpc>
                <a:spcPts val="4499"/>
              </a:lnSpc>
            </a:pPr>
            <a:r>
              <a:rPr lang="en-US" sz="2499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3. Digitar a senha. </a:t>
            </a:r>
          </a:p>
          <a:p>
            <a:pPr algn="l">
              <a:lnSpc>
                <a:spcPts val="4499"/>
              </a:lnSpc>
            </a:pPr>
            <a:r>
              <a:rPr lang="en-US" sz="2499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4. Solicitar a quantia desejada. </a:t>
            </a:r>
          </a:p>
          <a:p>
            <a:pPr algn="l">
              <a:lnSpc>
                <a:spcPts val="4499"/>
              </a:lnSpc>
            </a:pPr>
            <a:r>
              <a:rPr lang="en-US" sz="2499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5. Se o saldo for maior ou igual à quantia desejada, sacar.</a:t>
            </a:r>
          </a:p>
          <a:p>
            <a:pPr algn="l">
              <a:lnSpc>
                <a:spcPts val="4499"/>
              </a:lnSpc>
            </a:pPr>
            <a:r>
              <a:rPr lang="en-US" sz="2499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6. Retirar o cartão.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84C6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612880" y="1028700"/>
            <a:ext cx="646420" cy="642894"/>
          </a:xfrm>
          <a:custGeom>
            <a:avLst/>
            <a:gdLst/>
            <a:ahLst/>
            <a:cxnLst/>
            <a:rect r="r" b="b" t="t" l="l"/>
            <a:pathLst>
              <a:path h="642894" w="646420">
                <a:moveTo>
                  <a:pt x="0" y="0"/>
                </a:moveTo>
                <a:lnTo>
                  <a:pt x="646420" y="0"/>
                </a:lnTo>
                <a:lnTo>
                  <a:pt x="646420" y="642894"/>
                </a:lnTo>
                <a:lnTo>
                  <a:pt x="0" y="6428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69626" y="773577"/>
            <a:ext cx="13037892" cy="7286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37"/>
              </a:lnSpc>
              <a:spcBef>
                <a:spcPct val="0"/>
              </a:spcBef>
            </a:pPr>
            <a:r>
              <a:rPr lang="en-US" sz="424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TIPOS DE ALGORITIMOS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1935346"/>
            <a:ext cx="11719745" cy="23069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19"/>
              </a:lnSpc>
            </a:pPr>
            <a:r>
              <a:rPr lang="en-US" sz="3299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Pseudocódigo:  É uma forma de representar código, sejam algoritmos, funções ou outros processos, usando uma combinação de linguagem natural e elementos que se parecem com linguagem de programação.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4359777"/>
            <a:ext cx="11719745" cy="5118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39"/>
              </a:lnSpc>
            </a:pPr>
            <a:r>
              <a:rPr lang="en-US" sz="3099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Exemplo em pseudocódigo para acender a luz: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583093" y="5279257"/>
            <a:ext cx="11719745" cy="43122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39"/>
              </a:lnSpc>
            </a:pPr>
            <a:r>
              <a:rPr lang="en-US" sz="3099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INÍCIO</a:t>
            </a:r>
          </a:p>
          <a:p>
            <a:pPr algn="l">
              <a:lnSpc>
                <a:spcPts val="4339"/>
              </a:lnSpc>
            </a:pPr>
            <a:r>
              <a:rPr lang="en-US" sz="3099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   SE o interruptor estiver desligado ENTÃO</a:t>
            </a:r>
          </a:p>
          <a:p>
            <a:pPr algn="l">
              <a:lnSpc>
                <a:spcPts val="4339"/>
              </a:lnSpc>
            </a:pPr>
            <a:r>
              <a:rPr lang="en-US" sz="3099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       LIGUE o interruptor</a:t>
            </a:r>
          </a:p>
          <a:p>
            <a:pPr algn="l">
              <a:lnSpc>
                <a:spcPts val="4339"/>
              </a:lnSpc>
            </a:pPr>
            <a:r>
              <a:rPr lang="en-US" sz="3099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   SENÃO</a:t>
            </a:r>
          </a:p>
          <a:p>
            <a:pPr algn="l">
              <a:lnSpc>
                <a:spcPts val="4339"/>
              </a:lnSpc>
            </a:pPr>
            <a:r>
              <a:rPr lang="en-US" sz="3099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       FAÇA nada</a:t>
            </a:r>
          </a:p>
          <a:p>
            <a:pPr algn="l">
              <a:lnSpc>
                <a:spcPts val="4339"/>
              </a:lnSpc>
            </a:pPr>
            <a:r>
              <a:rPr lang="en-US" sz="3099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   FIM SE</a:t>
            </a:r>
          </a:p>
          <a:p>
            <a:pPr algn="l">
              <a:lnSpc>
                <a:spcPts val="4339"/>
              </a:lnSpc>
            </a:pPr>
            <a:r>
              <a:rPr lang="en-US" sz="3099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FIM</a:t>
            </a:r>
          </a:p>
          <a:p>
            <a:pPr algn="l">
              <a:lnSpc>
                <a:spcPts val="4339"/>
              </a:lnSpc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84C6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612880" y="1028700"/>
            <a:ext cx="646420" cy="642894"/>
          </a:xfrm>
          <a:custGeom>
            <a:avLst/>
            <a:gdLst/>
            <a:ahLst/>
            <a:cxnLst/>
            <a:rect r="r" b="b" t="t" l="l"/>
            <a:pathLst>
              <a:path h="642894" w="646420">
                <a:moveTo>
                  <a:pt x="0" y="0"/>
                </a:moveTo>
                <a:lnTo>
                  <a:pt x="646420" y="0"/>
                </a:lnTo>
                <a:lnTo>
                  <a:pt x="646420" y="642894"/>
                </a:lnTo>
                <a:lnTo>
                  <a:pt x="0" y="6428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399045" y="3125740"/>
            <a:ext cx="4269510" cy="6894542"/>
          </a:xfrm>
          <a:custGeom>
            <a:avLst/>
            <a:gdLst/>
            <a:ahLst/>
            <a:cxnLst/>
            <a:rect r="r" b="b" t="t" l="l"/>
            <a:pathLst>
              <a:path h="6894542" w="4269510">
                <a:moveTo>
                  <a:pt x="0" y="0"/>
                </a:moveTo>
                <a:lnTo>
                  <a:pt x="4269510" y="0"/>
                </a:lnTo>
                <a:lnTo>
                  <a:pt x="4269510" y="6894542"/>
                </a:lnTo>
                <a:lnTo>
                  <a:pt x="0" y="689454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369" t="0" r="-2369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69626" y="773577"/>
            <a:ext cx="13037892" cy="7286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37"/>
              </a:lnSpc>
              <a:spcBef>
                <a:spcPct val="0"/>
              </a:spcBef>
            </a:pPr>
            <a:r>
              <a:rPr lang="en-US" sz="424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TIPOS DE ALGORITIMOS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97703" y="1841799"/>
            <a:ext cx="9844298" cy="25107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52"/>
              </a:lnSpc>
            </a:pPr>
            <a:r>
              <a:rPr lang="en-US" sz="2894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Fluxograma: Utiliza figuras geométricas padronizadas para representar os passos de um algoritmo ou processo. Ele é ideal para ilustrar de forma visual e lógica como resolver um problema ou executar uma tarefa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97703" y="4898889"/>
            <a:ext cx="9844298" cy="48961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44"/>
              </a:lnSpc>
            </a:pPr>
            <a:r>
              <a:rPr lang="en-US" sz="2817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 primeira ação é executada ('abrir forno') e então a segunda expressão é avaliada ('fogo aceso?') como verdadeira ou falsa; caso seja verdadeira, o algoritmo prosegue para a ação à esquerda ('botar lenha'); caso seja falsa, o algoritmo executa a ação à direita ('acender fogo'). Em seguida, para qualquer um dos casos, a próxima ação a ser executada é ('assar pão').</a:t>
            </a:r>
          </a:p>
          <a:p>
            <a:pPr algn="l">
              <a:lnSpc>
                <a:spcPts val="3944"/>
              </a:lnSpc>
            </a:pPr>
          </a:p>
          <a:p>
            <a:pPr algn="l">
              <a:lnSpc>
                <a:spcPts val="3944"/>
              </a:lnSpc>
            </a:pPr>
          </a:p>
          <a:p>
            <a:pPr algn="l">
              <a:lnSpc>
                <a:spcPts val="3944"/>
              </a:lnSpc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84C6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612880" y="1028700"/>
            <a:ext cx="646420" cy="642894"/>
          </a:xfrm>
          <a:custGeom>
            <a:avLst/>
            <a:gdLst/>
            <a:ahLst/>
            <a:cxnLst/>
            <a:rect r="r" b="b" t="t" l="l"/>
            <a:pathLst>
              <a:path h="642894" w="646420">
                <a:moveTo>
                  <a:pt x="0" y="0"/>
                </a:moveTo>
                <a:lnTo>
                  <a:pt x="646420" y="0"/>
                </a:lnTo>
                <a:lnTo>
                  <a:pt x="646420" y="642894"/>
                </a:lnTo>
                <a:lnTo>
                  <a:pt x="0" y="6428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931795" y="4062178"/>
            <a:ext cx="3739281" cy="2162644"/>
          </a:xfrm>
          <a:custGeom>
            <a:avLst/>
            <a:gdLst/>
            <a:ahLst/>
            <a:cxnLst/>
            <a:rect r="r" b="b" t="t" l="l"/>
            <a:pathLst>
              <a:path h="2162644" w="3739281">
                <a:moveTo>
                  <a:pt x="0" y="0"/>
                </a:moveTo>
                <a:lnTo>
                  <a:pt x="3739281" y="0"/>
                </a:lnTo>
                <a:lnTo>
                  <a:pt x="3739281" y="2162644"/>
                </a:lnTo>
                <a:lnTo>
                  <a:pt x="0" y="216264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4458991"/>
            <a:ext cx="1741306" cy="1765831"/>
          </a:xfrm>
          <a:custGeom>
            <a:avLst/>
            <a:gdLst/>
            <a:ahLst/>
            <a:cxnLst/>
            <a:rect r="r" b="b" t="t" l="l"/>
            <a:pathLst>
              <a:path h="1765831" w="1741306">
                <a:moveTo>
                  <a:pt x="0" y="0"/>
                </a:moveTo>
                <a:lnTo>
                  <a:pt x="1741306" y="0"/>
                </a:lnTo>
                <a:lnTo>
                  <a:pt x="1741306" y="1765831"/>
                </a:lnTo>
                <a:lnTo>
                  <a:pt x="0" y="176583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621528"/>
            <a:ext cx="13037892" cy="7286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37"/>
              </a:lnSpc>
              <a:spcBef>
                <a:spcPct val="0"/>
              </a:spcBef>
            </a:pPr>
            <a:r>
              <a:rPr lang="en-US" sz="424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O QUE SÃO ATIVIDADES DESPLUGADAS?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1806198"/>
            <a:ext cx="16642376" cy="25879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66"/>
              </a:lnSpc>
            </a:pPr>
            <a:r>
              <a:rPr lang="en-US" sz="3974" spc="39">
                <a:solidFill>
                  <a:srgbClr val="FFFFFF"/>
                </a:solidFill>
                <a:latin typeface="Code Pro"/>
                <a:ea typeface="Code Pro"/>
                <a:cs typeface="Code Pro"/>
                <a:sym typeface="Code Pro"/>
              </a:rPr>
              <a:t>As atividades desplugadas são aquelas realizadas offline, sem a mediação de ferramentas digitais, nas quais são trabalhados conceitos e habilidades de computação e pensamento computacional junto aos alunos.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6358172"/>
            <a:ext cx="16642376" cy="25879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66"/>
              </a:lnSpc>
            </a:pPr>
            <a:r>
              <a:rPr lang="en-US" sz="3974" spc="39">
                <a:solidFill>
                  <a:srgbClr val="FFFFFF"/>
                </a:solidFill>
                <a:latin typeface="Code Pro"/>
                <a:ea typeface="Code Pro"/>
                <a:cs typeface="Code Pro"/>
                <a:sym typeface="Code Pro"/>
              </a:rPr>
              <a:t>Assim, ao invés da tecnologia digital, utilizam-se recursos como cartas de baralho, massinha, blocos de montar, barbante e uma série de diferentes materiais, além dos movimentos do próprio corpo.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84C6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612880" y="1028700"/>
            <a:ext cx="646420" cy="642894"/>
          </a:xfrm>
          <a:custGeom>
            <a:avLst/>
            <a:gdLst/>
            <a:ahLst/>
            <a:cxnLst/>
            <a:rect r="r" b="b" t="t" l="l"/>
            <a:pathLst>
              <a:path h="642894" w="646420">
                <a:moveTo>
                  <a:pt x="0" y="0"/>
                </a:moveTo>
                <a:lnTo>
                  <a:pt x="646420" y="0"/>
                </a:lnTo>
                <a:lnTo>
                  <a:pt x="646420" y="642894"/>
                </a:lnTo>
                <a:lnTo>
                  <a:pt x="0" y="6428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188259" y="773577"/>
            <a:ext cx="8711066" cy="786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97"/>
              </a:lnSpc>
              <a:spcBef>
                <a:spcPct val="0"/>
              </a:spcBef>
            </a:pPr>
            <a:r>
              <a:rPr lang="en-US" sz="464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ATIVIDADE DESPLUGADA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531362" y="952325"/>
            <a:ext cx="1026492" cy="477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10"/>
              </a:lnSpc>
            </a:pPr>
            <a:r>
              <a:rPr lang="en-US" sz="2931" spc="29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Ideia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2114194"/>
            <a:ext cx="16230600" cy="29995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34"/>
              </a:lnSpc>
            </a:pPr>
            <a:r>
              <a:rPr lang="en-US" sz="4564" spc="45">
                <a:solidFill>
                  <a:srgbClr val="FFFFFF"/>
                </a:solidFill>
                <a:latin typeface="Code Pro"/>
                <a:ea typeface="Code Pro"/>
                <a:cs typeface="Code Pro"/>
                <a:sym typeface="Code Pro"/>
              </a:rPr>
              <a:t>Guiando um colega que está vendado até o interruptor de uma lâmpada. O voluntário tem que conseguir apagar e acender novamente a lâmpada, só seguindo as instruções passadas pelos colegas.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954780">
            <a:off x="-396020" y="6026777"/>
            <a:ext cx="18288000" cy="7018020"/>
          </a:xfrm>
          <a:custGeom>
            <a:avLst/>
            <a:gdLst/>
            <a:ahLst/>
            <a:cxnLst/>
            <a:rect r="r" b="b" t="t" l="l"/>
            <a:pathLst>
              <a:path h="7018020" w="18288000">
                <a:moveTo>
                  <a:pt x="0" y="0"/>
                </a:moveTo>
                <a:lnTo>
                  <a:pt x="18288000" y="0"/>
                </a:lnTo>
                <a:lnTo>
                  <a:pt x="18288000" y="7018020"/>
                </a:lnTo>
                <a:lnTo>
                  <a:pt x="0" y="701802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2158640">
            <a:off x="1759968" y="2298710"/>
            <a:ext cx="15157475" cy="10913382"/>
          </a:xfrm>
          <a:custGeom>
            <a:avLst/>
            <a:gdLst/>
            <a:ahLst/>
            <a:cxnLst/>
            <a:rect r="r" b="b" t="t" l="l"/>
            <a:pathLst>
              <a:path h="10913382" w="15157475">
                <a:moveTo>
                  <a:pt x="0" y="0"/>
                </a:moveTo>
                <a:lnTo>
                  <a:pt x="15157474" y="0"/>
                </a:lnTo>
                <a:lnTo>
                  <a:pt x="15157474" y="10913381"/>
                </a:lnTo>
                <a:lnTo>
                  <a:pt x="0" y="1091338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954780">
            <a:off x="5113972" y="6796890"/>
            <a:ext cx="12670372" cy="7018020"/>
          </a:xfrm>
          <a:custGeom>
            <a:avLst/>
            <a:gdLst/>
            <a:ahLst/>
            <a:cxnLst/>
            <a:rect r="r" b="b" t="t" l="l"/>
            <a:pathLst>
              <a:path h="7018020" w="12670372">
                <a:moveTo>
                  <a:pt x="0" y="0"/>
                </a:moveTo>
                <a:lnTo>
                  <a:pt x="12670372" y="0"/>
                </a:lnTo>
                <a:lnTo>
                  <a:pt x="12670372" y="7018020"/>
                </a:lnTo>
                <a:lnTo>
                  <a:pt x="0" y="701802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44336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28700" y="2114194"/>
            <a:ext cx="16230600" cy="29995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34"/>
              </a:lnSpc>
            </a:pPr>
            <a:r>
              <a:rPr lang="en-US" sz="4564" spc="45">
                <a:solidFill>
                  <a:srgbClr val="FFFFFF"/>
                </a:solidFill>
                <a:latin typeface="Code Pro"/>
                <a:ea typeface="Code Pro"/>
                <a:cs typeface="Code Pro"/>
                <a:sym typeface="Code Pro"/>
              </a:rPr>
              <a:t>Guiando um colega que está vendado até o interruptor de uma lâmpada. O voluntário tem que conseguir apagar e acender novamente a lâmpada, só seguindo as instruções passadas pelos colegas.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DAGW3uFiBkA</dc:identifier>
  <dcterms:modified xsi:type="dcterms:W3CDTF">2011-08-01T06:04:30Z</dcterms:modified>
  <cp:revision>1</cp:revision>
  <dc:title>Aula 01 - Introdução à algoritmos e linguagens de programação</dc:title>
</cp:coreProperties>
</file>